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6"/>
  </p:notesMasterIdLst>
  <p:sldIdLst>
    <p:sldId id="1198" r:id="rId2"/>
    <p:sldId id="1061" r:id="rId3"/>
    <p:sldId id="1086" r:id="rId4"/>
    <p:sldId id="1087" r:id="rId5"/>
    <p:sldId id="1088" r:id="rId6"/>
    <p:sldId id="1062" r:id="rId7"/>
    <p:sldId id="1063" r:id="rId8"/>
    <p:sldId id="1064" r:id="rId9"/>
    <p:sldId id="1066" r:id="rId10"/>
    <p:sldId id="1065" r:id="rId11"/>
    <p:sldId id="1067" r:id="rId12"/>
    <p:sldId id="1083" r:id="rId13"/>
    <p:sldId id="1068" r:id="rId14"/>
    <p:sldId id="1069" r:id="rId15"/>
    <p:sldId id="1070" r:id="rId16"/>
    <p:sldId id="1071" r:id="rId17"/>
    <p:sldId id="1072" r:id="rId18"/>
    <p:sldId id="1073" r:id="rId19"/>
    <p:sldId id="1074" r:id="rId20"/>
    <p:sldId id="1075" r:id="rId21"/>
    <p:sldId id="1076" r:id="rId22"/>
    <p:sldId id="1077" r:id="rId23"/>
    <p:sldId id="1078" r:id="rId24"/>
    <p:sldId id="1079" r:id="rId25"/>
    <p:sldId id="1200" r:id="rId26"/>
    <p:sldId id="1101" r:id="rId27"/>
    <p:sldId id="1103" r:id="rId28"/>
    <p:sldId id="1102" r:id="rId29"/>
    <p:sldId id="1201" r:id="rId30"/>
    <p:sldId id="1202" r:id="rId31"/>
    <p:sldId id="1080" r:id="rId32"/>
    <p:sldId id="1082" r:id="rId33"/>
    <p:sldId id="1104" r:id="rId34"/>
    <p:sldId id="1081" r:id="rId35"/>
    <p:sldId id="1203" r:id="rId36"/>
    <p:sldId id="1204" r:id="rId37"/>
    <p:sldId id="1105" r:id="rId38"/>
    <p:sldId id="1205" r:id="rId39"/>
    <p:sldId id="1206" r:id="rId40"/>
    <p:sldId id="1092" r:id="rId41"/>
    <p:sldId id="1207" r:id="rId42"/>
    <p:sldId id="1106" r:id="rId43"/>
    <p:sldId id="1100" r:id="rId44"/>
    <p:sldId id="1107" r:id="rId45"/>
    <p:sldId id="1195" r:id="rId46"/>
    <p:sldId id="1199" r:id="rId47"/>
    <p:sldId id="1089" r:id="rId48"/>
    <p:sldId id="1090" r:id="rId49"/>
    <p:sldId id="1094" r:id="rId50"/>
    <p:sldId id="1097" r:id="rId51"/>
    <p:sldId id="1098" r:id="rId52"/>
    <p:sldId id="1096" r:id="rId53"/>
    <p:sldId id="1208" r:id="rId54"/>
    <p:sldId id="1209"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16" userDrawn="1">
          <p15:clr>
            <a:srgbClr val="A4A3A4"/>
          </p15:clr>
        </p15:guide>
        <p15:guide id="2" pos="6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0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8"/>
    <p:restoredTop sz="72109"/>
  </p:normalViewPr>
  <p:slideViewPr>
    <p:cSldViewPr snapToGrid="0" snapToObjects="1">
      <p:cViewPr varScale="1">
        <p:scale>
          <a:sx n="60" d="100"/>
          <a:sy n="60" d="100"/>
        </p:scale>
        <p:origin x="200" y="736"/>
      </p:cViewPr>
      <p:guideLst>
        <p:guide orient="horz" pos="2616"/>
        <p:guide pos="6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E1FF24-CBB2-0E49-A11C-7D0B0BF85ED5}" type="datetimeFigureOut">
              <a:rPr lang="en-US" smtClean="0"/>
              <a:t>4/13/20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3D3DF-0C0A-8A4F-960D-E812E38A529A}" type="slidenum">
              <a:rPr lang="en-US" smtClean="0"/>
              <a:t>‹#›</a:t>
            </a:fld>
            <a:endParaRPr lang="en-US"/>
          </a:p>
        </p:txBody>
      </p:sp>
    </p:spTree>
    <p:extLst>
      <p:ext uri="{BB962C8B-B14F-4D97-AF65-F5344CB8AC3E}">
        <p14:creationId xmlns:p14="http://schemas.microsoft.com/office/powerpoint/2010/main" val="2379625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2620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6237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3398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3673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056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16015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2071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0260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874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1783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75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arrows through reliable data transfer channel is just one way – reliably send from sender to receiver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07961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409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81829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35092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7294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9816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93182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30339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66937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32086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016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Spend some time talking about how its to the sender and receiver side protocol that IMPLEMENTS reliable data transfer</a:t>
            </a:r>
          </a:p>
          <a:p>
            <a:endParaRPr lang="en-US" dirty="0"/>
          </a:p>
          <a:p>
            <a:r>
              <a:rPr lang="en-US" dirty="0"/>
              <a:t>Communication over unreliable channel is </a:t>
            </a:r>
            <a:r>
              <a:rPr lang="en-US" dirty="0" err="1"/>
              <a:t>TWO-way</a:t>
            </a:r>
            <a:r>
              <a:rPr lang="en-US" dirty="0"/>
              <a:t>: sender and receiver will exchange messages back and forth to IMPLEMENT one-way  reliable data transfer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5349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15638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if RTT=30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1KB pkt every 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33kB/sec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thruput</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over 1 Gbps link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network protocol limits use of physical resources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Let’s develop a formula for utilization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7808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3186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88327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24209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two generic forms of pipelined protocols: </a:t>
            </a:r>
            <a:r>
              <a:rPr kumimoji="0" lang="en-US" sz="1200" b="0" i="1" u="none" strike="noStrike" kern="1200" cap="none" spc="0" normalizeH="0" baseline="0" noProof="0" dirty="0">
                <a:ln>
                  <a:noFill/>
                </a:ln>
                <a:solidFill>
                  <a:srgbClr val="CC0000"/>
                </a:solidFill>
                <a:effectLst/>
                <a:uLnTx/>
                <a:uFillTx/>
                <a:latin typeface="+mn-lt"/>
                <a:ea typeface="+mn-ea"/>
                <a:cs typeface="+mn-cs"/>
              </a:rPr>
              <a:t>go-Back-N, selective repeat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93723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window size of 14, 8 have been sent but are not yet </a:t>
            </a:r>
            <a:r>
              <a:rPr lang="en-US" dirty="0" err="1"/>
              <a:t>ackowledgedm</a:t>
            </a:r>
            <a:r>
              <a:rPr lang="en-US" dirty="0"/>
              <a:t> 6 sequence numbers are available for us. In </a:t>
            </a:r>
            <a:r>
              <a:rPr lang="en-US" dirty="0" err="1"/>
              <a:t>woindow</a:t>
            </a:r>
            <a:r>
              <a:rPr lang="en-US" dirty="0"/>
              <a:t>, but no calls from above to use them.</a:t>
            </a:r>
          </a:p>
          <a:p>
            <a:endParaRPr lang="en-US" dirty="0"/>
          </a:p>
          <a:p>
            <a:r>
              <a:rPr lang="en-US" dirty="0"/>
              <a:t>Note – we’ll skip the Go-Back-N FSM specification you can </a:t>
            </a:r>
            <a:r>
              <a:rPr lang="en-US" dirty="0" err="1"/>
              <a:t>chack</a:t>
            </a:r>
            <a:r>
              <a:rPr lang="en-US" dirty="0"/>
              <a:t> that out in </a:t>
            </a:r>
            <a:r>
              <a:rPr lang="en-US" dirty="0" err="1"/>
              <a:t>powerpoitn</a:t>
            </a:r>
            <a:r>
              <a:rPr lang="en-US" dirty="0"/>
              <a:t> slides or book)</a:t>
            </a:r>
          </a:p>
          <a:p>
            <a:endParaRPr lang="en-US" dirty="0"/>
          </a:p>
          <a:p>
            <a:r>
              <a:rPr lang="en-US" dirty="0"/>
              <a:t>TCP uses cumulative ACK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464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Note – we’ll skip the Go-Back-N FSM specification (actually it’s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46464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skip FSM specification for GBN – check out the book or ppt – and let’s watch GBN sender and receivers  in action.</a:t>
            </a:r>
          </a:p>
          <a:p>
            <a:r>
              <a:rPr lang="en-US" dirty="0"/>
              <a:t>Let assume a window size of 4.  at t=0, sender sends packets 0, 1, 2 3, 4, and packet 2 will be lost</a:t>
            </a:r>
          </a:p>
          <a:p>
            <a:endParaRPr lang="en-US" dirty="0"/>
          </a:p>
          <a:p>
            <a:r>
              <a:rPr lang="en-US" dirty="0"/>
              <a:t>At the receiver:</a:t>
            </a:r>
          </a:p>
          <a:p>
            <a:r>
              <a:rPr lang="en-US" dirty="0"/>
              <a:t>Packet 0 received ACK0 generated</a:t>
            </a:r>
          </a:p>
          <a:p>
            <a:r>
              <a:rPr lang="en-US" dirty="0"/>
              <a:t>Packet 1 received ACK1 generated</a:t>
            </a:r>
          </a:p>
          <a:p>
            <a:r>
              <a:rPr lang="en-US" dirty="0"/>
              <a:t>Packet 2 is lost, and so when packet 3 is received, ACK 1 is sent – that’s the cumulative ACK, re-Acknowledging the receipt of packet 1. and in this implementation packet 3 is discarded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609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An important mechanism of GBN was the use of the cumulative acknowledgements, and as we mentioned, cumulative ACKs are used in TCP</a:t>
            </a:r>
          </a:p>
          <a:p>
            <a:endParaRPr lang="en-US" dirty="0"/>
          </a:p>
          <a:p>
            <a:r>
              <a:rPr lang="en-US" dirty="0"/>
              <a:t>An alternate ACK mechanism would be for the receiver to </a:t>
            </a:r>
            <a:r>
              <a:rPr lang="en-US" dirty="0" err="1"/>
              <a:t>indiviually</a:t>
            </a:r>
            <a:r>
              <a:rPr lang="en-US" dirty="0"/>
              <a:t> acknowledge specific packets as they are received.  This mechanism is at the heart of the Selective repeat protocol.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1331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sender side and a receiver side. How much work they’ll have to do depends on the  IMPAIRMENTS introduced by channel – if the channel is perfect – no problem!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17582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83679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the packet is in order, its data will be delivered, as will any buffered data that can now be </a:t>
            </a:r>
            <a:r>
              <a:rPr lang="en-US" dirty="0" err="1"/>
              <a:t>delived</a:t>
            </a:r>
            <a:r>
              <a:rPr lang="en-US" dirty="0"/>
              <a:t> in order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04529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25854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5274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82566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9768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03D3DF-0C0A-8A4F-960D-E812E38A529A}" type="slidenum">
              <a:rPr lang="en-US" smtClean="0"/>
              <a:t>47</a:t>
            </a:fld>
            <a:endParaRPr lang="en-US"/>
          </a:p>
        </p:txBody>
      </p:sp>
    </p:spTree>
    <p:extLst>
      <p:ext uri="{BB962C8B-B14F-4D97-AF65-F5344CB8AC3E}">
        <p14:creationId xmlns:p14="http://schemas.microsoft.com/office/powerpoint/2010/main" val="9279379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03D3DF-0C0A-8A4F-960D-E812E38A529A}" type="slidenum">
              <a:rPr lang="en-US" smtClean="0"/>
              <a:t>48</a:t>
            </a:fld>
            <a:endParaRPr lang="en-US"/>
          </a:p>
        </p:txBody>
      </p:sp>
    </p:spTree>
    <p:extLst>
      <p:ext uri="{BB962C8B-B14F-4D97-AF65-F5344CB8AC3E}">
        <p14:creationId xmlns:p14="http://schemas.microsoft.com/office/powerpoint/2010/main" val="16012123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6603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4451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point of view to keep in mind – it’s easy for US to look at sender and receiver together and see what is happening.  OH – that message sent was lost. </a:t>
            </a:r>
          </a:p>
          <a:p>
            <a:endParaRPr lang="en-US" dirty="0"/>
          </a:p>
          <a:p>
            <a:r>
              <a:rPr lang="en-US" dirty="0"/>
              <a:t>But think about it say from senders POV How does the sender know if its transmitted message over the unreliable channel got though??  ONLY if receiver somehow signals to the sender that it was received.</a:t>
            </a:r>
          </a:p>
          <a:p>
            <a:endParaRPr lang="en-US" dirty="0"/>
          </a:p>
          <a:p>
            <a:endParaRPr lang="en-US" dirty="0"/>
          </a:p>
          <a:p>
            <a:r>
              <a:rPr lang="en-US" dirty="0"/>
              <a:t>The key point here is that one side does NOT know what is going on at the other side – it’s as if there’s a curtain between them.  Everything they know about the other can ONLY be learned by sending/receiving messages.</a:t>
            </a:r>
          </a:p>
          <a:p>
            <a:endParaRPr lang="en-US" dirty="0"/>
          </a:p>
          <a:p>
            <a:r>
              <a:rPr lang="en-US" dirty="0"/>
              <a:t>Sender process wants to make sure a segment got through.  But it can just somehow magically look through curtain to see if receiver got it.  It will be up to the receiver to let the sender KNOW that it (the receiver) has correctly received the segment.</a:t>
            </a:r>
          </a:p>
          <a:p>
            <a:endParaRPr lang="en-US" dirty="0"/>
          </a:p>
          <a:p>
            <a:r>
              <a:rPr lang="en-US" dirty="0"/>
              <a:t>How will the sender and receiver do that – that’s the PROTOCOL.</a:t>
            </a:r>
          </a:p>
          <a:p>
            <a:endParaRPr lang="en-US" dirty="0"/>
          </a:p>
          <a:p>
            <a:r>
              <a:rPr lang="en-US" dirty="0"/>
              <a:t> Before starting to develop a protocol, let’s look more closely at the interface (the API if you will)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6582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454806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43030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9825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3819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let’s get started in developing our reliable data transfer protocol, which we’ll call </a:t>
            </a:r>
            <a:r>
              <a:rPr lang="en-US" dirty="0" err="1"/>
              <a:t>rdt</a:t>
            </a:r>
            <a:r>
              <a:rPr lang="en-US" dirty="0"/>
              <a:t> (need a good acronym for protocol – like HTTP, TCP, UDP, IP)</a:t>
            </a:r>
          </a:p>
          <a:p>
            <a:endParaRPr lang="en-US" dirty="0"/>
          </a:p>
          <a:p>
            <a:r>
              <a:rPr lang="en-US" dirty="0"/>
              <a:t>Bullet points 1 and 2</a:t>
            </a:r>
          </a:p>
          <a:p>
            <a:endParaRPr lang="en-US" dirty="0"/>
          </a:p>
          <a:p>
            <a:endParaRPr lang="en-US" dirty="0"/>
          </a:p>
          <a:p>
            <a:r>
              <a:rPr lang="en-US" dirty="0"/>
              <a:t>NOW if we are going to develop a protocol, so we’ll need some way to SPECIFY a protocol.  </a:t>
            </a:r>
            <a:r>
              <a:rPr lang="en-US" b="1" i="1" dirty="0"/>
              <a:t>How</a:t>
            </a:r>
            <a:r>
              <a:rPr lang="en-US" dirty="0"/>
              <a:t> do we do that?</a:t>
            </a:r>
          </a:p>
          <a:p>
            <a:endParaRPr lang="en-US" dirty="0"/>
          </a:p>
          <a:p>
            <a:r>
              <a:rPr lang="en-US" dirty="0"/>
              <a:t>We could write text, but as all know, that’s prone to misinterpretation, and might be incomplete.  You might write a specification, and then think “oh yeah – I forgot about that case”</a:t>
            </a:r>
          </a:p>
          <a:p>
            <a:endParaRPr lang="en-US" dirty="0"/>
          </a:p>
          <a:p>
            <a:r>
              <a:rPr lang="en-US" dirty="0"/>
              <a:t>What we need is more </a:t>
            </a:r>
            <a:r>
              <a:rPr lang="en-US" b="1" i="1" dirty="0"/>
              <a:t>formal</a:t>
            </a:r>
            <a:r>
              <a:rPr lang="en-US" dirty="0"/>
              <a:t> way to specify a protocol.  In fact, with a formal specification there may be ways to PROVE PROPERTIES about a specification.  But that’s an advanced topic we won’t get into here. We’ll start here by adopting a fairly simple protocol specification technique known as finite state machines (FSM)</a:t>
            </a:r>
          </a:p>
          <a:p>
            <a:endParaRPr lang="en-US" dirty="0"/>
          </a:p>
          <a:p>
            <a:r>
              <a:rPr lang="en-US" dirty="0"/>
              <a:t>And as the name might suggest, a central notion of finite state machines is the notion of STATE </a:t>
            </a:r>
          </a:p>
          <a:p>
            <a:r>
              <a:rPr lang="en-US" dirty="0"/>
              <a:t>&lt;talk about state&gt;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7133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start with the simplest case possible - an unreliable channel that is, in fact perfect – no segments are lost, corrupted, </a:t>
            </a:r>
            <a:r>
              <a:rPr lang="en-US" dirty="0" err="1"/>
              <a:t>dupplicated</a:t>
            </a:r>
            <a:r>
              <a:rPr lang="en-US" dirty="0"/>
              <a:t> or reordered.  The sender just sends and it pops out the other side(perhaps after some delay) perfectly.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9302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6894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762630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988994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008350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43908698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8598840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2.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580529" y="650420"/>
            <a:ext cx="6551791" cy="1116709"/>
          </a:xfrm>
        </p:spPr>
        <p:txBody>
          <a:bodyPr>
            <a:normAutofit/>
          </a:bodyPr>
          <a:lstStyle/>
          <a:p>
            <a:r>
              <a:rPr lang="en-US" altLang="en-US" sz="6000" dirty="0">
                <a:cs typeface="Calibri" panose="020F0502020204030204" pitchFamily="34" charset="0"/>
              </a:rPr>
              <a:t>Transport Layer</a:t>
            </a:r>
            <a:endParaRPr lang="en-US" sz="60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0430" y="1783836"/>
            <a:ext cx="7372469" cy="4173132"/>
          </a:xfrm>
        </p:spPr>
        <p:txBody>
          <a:bodyPr>
            <a:normAutofit/>
          </a:bodyPr>
          <a:lstStyle/>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cs typeface="Calibri" panose="020F0502020204030204" pitchFamily="34" charset="0"/>
              </a:rPr>
              <a:t>Principles of reliable data transfer </a:t>
            </a:r>
            <a:r>
              <a:rPr lang="en-US" dirty="0">
                <a:solidFill>
                  <a:schemeClr val="bg1">
                    <a:lumMod val="75000"/>
                  </a:schemeClr>
                </a:solidFill>
              </a:rPr>
              <a:t>Connection-oriented transport: TCP</a:t>
            </a:r>
          </a:p>
          <a:p>
            <a:pPr marL="403225" indent="-285750">
              <a:spcBef>
                <a:spcPts val="800"/>
              </a:spcBef>
              <a:buClr>
                <a:schemeClr val="bg1">
                  <a:lumMod val="75000"/>
                </a:schemeClr>
              </a:buClr>
            </a:pPr>
            <a:r>
              <a:rPr lang="en-US" dirty="0">
                <a:solidFill>
                  <a:schemeClr val="bg1">
                    <a:lumMod val="75000"/>
                  </a:schemeClr>
                </a:solidFill>
              </a:rPr>
              <a:t>Principles of congestion control</a:t>
            </a:r>
          </a:p>
          <a:p>
            <a:pPr marL="403225" indent="-285750">
              <a:spcBef>
                <a:spcPts val="800"/>
              </a:spcBef>
              <a:buClr>
                <a:schemeClr val="bg1">
                  <a:lumMod val="75000"/>
                </a:schemeClr>
              </a:buClr>
            </a:pPr>
            <a:r>
              <a:rPr lang="en-US" dirty="0">
                <a:solidFill>
                  <a:schemeClr val="bg1">
                    <a:lumMod val="75000"/>
                  </a:schemeClr>
                </a:solidFill>
              </a:rPr>
              <a:t>TCP congestion control </a:t>
            </a:r>
          </a:p>
          <a:p>
            <a:pPr marL="403225" indent="-285750">
              <a:spcBef>
                <a:spcPts val="800"/>
              </a:spcBef>
              <a:buClr>
                <a:schemeClr val="bg1">
                  <a:lumMod val="75000"/>
                </a:schemeClr>
              </a:buClr>
            </a:pPr>
            <a:r>
              <a:rPr lang="en-US" dirty="0">
                <a:solidFill>
                  <a:schemeClr val="bg1">
                    <a:lumMod val="75000"/>
                  </a:schemeClr>
                </a:solidFill>
              </a:rPr>
              <a:t>Evolution of transport-layer functionality</a:t>
            </a:r>
          </a:p>
          <a:p>
            <a:pPr eaLnBrk="1" hangingPunct="1">
              <a:buClr>
                <a:srgbClr val="0013A3"/>
              </a:buClr>
              <a:buFont typeface="Wingdings" panose="05000000000000000000" pitchFamily="2" charset="2"/>
              <a:buNone/>
            </a:pPr>
            <a:endParaRPr lang="en-US" altLang="en-US" sz="2400" dirty="0"/>
          </a:p>
        </p:txBody>
      </p:sp>
      <p:grpSp>
        <p:nvGrpSpPr>
          <p:cNvPr id="3" name="Group 2">
            <a:extLst>
              <a:ext uri="{FF2B5EF4-FFF2-40B4-BE49-F238E27FC236}">
                <a16:creationId xmlns:a16="http://schemas.microsoft.com/office/drawing/2014/main" id="{E5966BCE-E1AB-7A42-B864-7745FF725900}"/>
              </a:ext>
            </a:extLst>
          </p:cNvPr>
          <p:cNvGrpSpPr/>
          <p:nvPr/>
        </p:nvGrpSpPr>
        <p:grpSpPr>
          <a:xfrm>
            <a:off x="7421880" y="792480"/>
            <a:ext cx="4399280" cy="3866277"/>
            <a:chOff x="7421880" y="792480"/>
            <a:chExt cx="4399280" cy="3866277"/>
          </a:xfrm>
        </p:grpSpPr>
        <p:pic>
          <p:nvPicPr>
            <p:cNvPr id="1026" name="Picture 2" descr="University of Massachusetts Amherst - Wikipedia">
              <a:extLst>
                <a:ext uri="{FF2B5EF4-FFF2-40B4-BE49-F238E27FC236}">
                  <a16:creationId xmlns:a16="http://schemas.microsoft.com/office/drawing/2014/main" id="{EA65677E-34B6-934A-BD3F-AAD350437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86440" y="2125980"/>
              <a:ext cx="848360" cy="84836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B8EB14B-C9ED-0847-B970-A5202AF4CE20}"/>
                </a:ext>
              </a:extLst>
            </p:cNvPr>
            <p:cNvSpPr txBox="1"/>
            <p:nvPr/>
          </p:nvSpPr>
          <p:spPr>
            <a:xfrm>
              <a:off x="7421880" y="792480"/>
              <a:ext cx="4399280" cy="138499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COMPSCI 453 </a:t>
              </a:r>
              <a:r>
                <a:rPr kumimoji="0" lang="en-US" sz="2800" b="0" i="0" u="none" strike="noStrike" kern="1200" cap="none" spc="0" normalizeH="0" baseline="0" noProof="0" dirty="0">
                  <a:ln>
                    <a:noFill/>
                  </a:ln>
                  <a:solidFill>
                    <a:srgbClr val="0013A3"/>
                  </a:solidFill>
                  <a:effectLst/>
                  <a:uLnTx/>
                  <a:uFillTx/>
                  <a:latin typeface="Calibri"/>
                  <a:ea typeface="+mn-ea"/>
                  <a:cs typeface="+mn-cs"/>
                </a:rPr>
                <a:t>Computer Networks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Professor Jim Kurose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College of Information and Computer Sciences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University of Massachusetts </a:t>
              </a:r>
            </a:p>
          </p:txBody>
        </p:sp>
        <p:grpSp>
          <p:nvGrpSpPr>
            <p:cNvPr id="14" name="Group 13">
              <a:extLst>
                <a:ext uri="{FF2B5EF4-FFF2-40B4-BE49-F238E27FC236}">
                  <a16:creationId xmlns:a16="http://schemas.microsoft.com/office/drawing/2014/main" id="{FC6E2ED4-232F-CF49-92D4-D59F2E8D1361}"/>
                </a:ext>
              </a:extLst>
            </p:cNvPr>
            <p:cNvGrpSpPr/>
            <p:nvPr/>
          </p:nvGrpSpPr>
          <p:grpSpPr>
            <a:xfrm>
              <a:off x="7884160" y="3304540"/>
              <a:ext cx="3857707" cy="1354217"/>
              <a:chOff x="7904480" y="4206240"/>
              <a:chExt cx="3857707" cy="1354217"/>
            </a:xfrm>
          </p:grpSpPr>
          <p:pic>
            <p:nvPicPr>
              <p:cNvPr id="6" name="Picture 5" descr="Kurose_CVR_REV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8020" y="4246880"/>
                <a:ext cx="934167" cy="1224438"/>
              </a:xfrm>
              <a:prstGeom prst="rect">
                <a:avLst/>
              </a:prstGeom>
            </p:spPr>
          </p:pic>
          <p:sp>
            <p:nvSpPr>
              <p:cNvPr id="13" name="TextBox 12">
                <a:extLst>
                  <a:ext uri="{FF2B5EF4-FFF2-40B4-BE49-F238E27FC236}">
                    <a16:creationId xmlns:a16="http://schemas.microsoft.com/office/drawing/2014/main" id="{7BB5C915-B56D-DF41-B49F-F01D9828071E}"/>
                  </a:ext>
                </a:extLst>
              </p:cNvPr>
              <p:cNvSpPr txBox="1"/>
              <p:nvPr/>
            </p:nvSpPr>
            <p:spPr>
              <a:xfrm>
                <a:off x="7904480" y="4206240"/>
                <a:ext cx="2885440" cy="135421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Class textbook: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prstClr val="black"/>
                    </a:solidFill>
                    <a:effectLst/>
                    <a:uLnTx/>
                    <a:uFillTx/>
                    <a:latin typeface="Calibri"/>
                    <a:ea typeface="+mn-ea"/>
                    <a:cs typeface="+mn-cs"/>
                  </a:rPr>
                  <a:t>Computer Networking: A Top-Down Approach </a:t>
                </a:r>
                <a:r>
                  <a:rPr kumimoji="0" lang="en-US" sz="1400" b="0" i="1" u="none" strike="noStrike" kern="1200" cap="none" spc="0" normalizeH="0" baseline="0" noProof="0" dirty="0">
                    <a:ln>
                      <a:noFill/>
                    </a:ln>
                    <a:solidFill>
                      <a:prstClr val="black"/>
                    </a:solidFill>
                    <a:effectLst/>
                    <a:uLnTx/>
                    <a:uFillTx/>
                    <a:latin typeface="Calibri"/>
                    <a:ea typeface="+mn-ea"/>
                    <a:cs typeface="+mn-cs"/>
                  </a:rPr>
                  <a:t>(8</a:t>
                </a:r>
                <a:r>
                  <a:rPr kumimoji="0" lang="en-US" sz="1400" b="0" i="1" u="none" strike="noStrike" kern="1200" cap="none" spc="0" normalizeH="0" baseline="30000" noProof="0" dirty="0">
                    <a:ln>
                      <a:noFill/>
                    </a:ln>
                    <a:solidFill>
                      <a:prstClr val="black"/>
                    </a:solidFill>
                    <a:effectLst/>
                    <a:uLnTx/>
                    <a:uFillTx/>
                    <a:latin typeface="Calibri"/>
                    <a:ea typeface="+mn-ea"/>
                    <a:cs typeface="+mn-cs"/>
                  </a:rPr>
                  <a:t>th</a:t>
                </a:r>
                <a:r>
                  <a:rPr kumimoji="0" lang="en-US" sz="1400" b="0" i="1" u="none" strike="noStrike" kern="1200" cap="none" spc="0" normalizeH="0" baseline="0" noProof="0" dirty="0">
                    <a:ln>
                      <a:noFill/>
                    </a:ln>
                    <a:solidFill>
                      <a:prstClr val="black"/>
                    </a:solidFill>
                    <a:effectLst/>
                    <a:uLnTx/>
                    <a:uFillTx/>
                    <a:latin typeface="Calibri"/>
                    <a:ea typeface="+mn-ea"/>
                    <a:cs typeface="+mn-cs"/>
                  </a:rPr>
                  <a:t> ed.)</a:t>
                </a:r>
                <a:endParaRPr kumimoji="0" lang="en-US" sz="1600" b="0" i="1" u="none" strike="noStrike" kern="1200" cap="none" spc="0" normalizeH="0" baseline="0" noProof="0" dirty="0">
                  <a:ln>
                    <a:noFill/>
                  </a:ln>
                  <a:solidFill>
                    <a:prstClr val="black"/>
                  </a:solidFill>
                  <a:effectLst/>
                  <a:uLnTx/>
                  <a:uFillTx/>
                  <a:latin typeface="Calibri"/>
                  <a:ea typeface="+mn-ea"/>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J.F. Kurose, K.W. Ross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a:ea typeface="+mn-ea"/>
                    <a:cs typeface="+mn-cs"/>
                  </a:rPr>
                  <a:t>Pearson, 2020</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a:ea typeface="+mn-ea"/>
                    <a:cs typeface="+mn-cs"/>
                  </a:rPr>
                  <a:t>http://</a:t>
                </a:r>
                <a:r>
                  <a:rPr kumimoji="0" lang="en-US" sz="1050" b="0" i="0" u="none" strike="noStrike" kern="1200" cap="none" spc="0" normalizeH="0" baseline="0" noProof="0" dirty="0" err="1">
                    <a:ln>
                      <a:noFill/>
                    </a:ln>
                    <a:solidFill>
                      <a:prstClr val="black"/>
                    </a:solidFill>
                    <a:effectLst/>
                    <a:uLnTx/>
                    <a:uFillTx/>
                    <a:latin typeface="Calibri"/>
                    <a:ea typeface="+mn-ea"/>
                    <a:cs typeface="+mn-cs"/>
                  </a:rPr>
                  <a:t>gaia.cs.umass.edu</a:t>
                </a:r>
                <a:r>
                  <a:rPr kumimoji="0" lang="en-US" sz="1050" b="0" i="0" u="none" strike="noStrike" kern="1200" cap="none" spc="0" normalizeH="0" baseline="0" noProof="0" dirty="0">
                    <a:ln>
                      <a:noFill/>
                    </a:ln>
                    <a:solidFill>
                      <a:prstClr val="black"/>
                    </a:solidFill>
                    <a:effectLst/>
                    <a:uLnTx/>
                    <a:uFillTx/>
                    <a:latin typeface="Calibri"/>
                    <a:ea typeface="+mn-ea"/>
                    <a:cs typeface="+mn-cs"/>
                  </a:rPr>
                  <a:t>/</a:t>
                </a:r>
                <a:r>
                  <a:rPr kumimoji="0" lang="en-US" sz="1050" b="0" i="0" u="none" strike="noStrike" kern="1200" cap="none" spc="0" normalizeH="0" baseline="0" noProof="0" dirty="0" err="1">
                    <a:ln>
                      <a:noFill/>
                    </a:ln>
                    <a:solidFill>
                      <a:prstClr val="black"/>
                    </a:solidFill>
                    <a:effectLst/>
                    <a:uLnTx/>
                    <a:uFillTx/>
                    <a:latin typeface="Calibri"/>
                    <a:ea typeface="+mn-ea"/>
                    <a:cs typeface="+mn-cs"/>
                  </a:rPr>
                  <a:t>kurose_ross</a:t>
                </a:r>
                <a:endParaRPr kumimoji="0" lang="en-US" sz="1100" b="0" i="0" u="none" strike="noStrike" kern="1200" cap="none" spc="0" normalizeH="0" baseline="0" noProof="0" dirty="0">
                  <a:ln>
                    <a:noFill/>
                  </a:ln>
                  <a:solidFill>
                    <a:prstClr val="black"/>
                  </a:solidFill>
                  <a:effectLst/>
                  <a:uLnTx/>
                  <a:uFillTx/>
                  <a:latin typeface="Calibri"/>
                  <a:ea typeface="+mn-ea"/>
                  <a:cs typeface="+mn-cs"/>
                </a:endParaRPr>
              </a:p>
            </p:txBody>
          </p:sp>
        </p:grpSp>
      </p:grpSp>
    </p:spTree>
    <p:extLst>
      <p:ext uri="{BB962C8B-B14F-4D97-AF65-F5344CB8AC3E}">
        <p14:creationId xmlns:p14="http://schemas.microsoft.com/office/powerpoint/2010/main" val="1627808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1000"/>
                                        <p:tgtEl>
                                          <p:spTgt spid="9"/>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27439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95275"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695325" marR="0" lvl="1" indent="-231775" algn="l" defTabSz="914400" rtl="0" eaLnBrk="1" fontAlgn="auto" latinLnBrk="0" hangingPunct="1">
              <a:lnSpc>
                <a:spcPct val="80000"/>
              </a:lnSpc>
              <a:spcBef>
                <a:spcPts val="8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to detect bit errors</a:t>
            </a:r>
          </a:p>
          <a:p>
            <a:pPr marL="409575" marR="0" lvl="0" indent="-2794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
            <a:extLst>
              <a:ext uri="{FF2B5EF4-FFF2-40B4-BE49-F238E27FC236}">
                <a16:creationId xmlns:a16="http://schemas.microsoft.com/office/drawing/2014/main" id="{6EBA4373-2F4E-9C40-8D34-CD4CD038CE07}"/>
              </a:ext>
            </a:extLst>
          </p:cNvPr>
          <p:cNvSpPr txBox="1">
            <a:spLocks noChangeArrowheads="1"/>
          </p:cNvSpPr>
          <p:nvPr/>
        </p:nvSpPr>
        <p:spPr>
          <a:xfrm>
            <a:off x="662419" y="2680738"/>
            <a:ext cx="11004862" cy="2157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ct val="450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acknowledgements (ACKs):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received OK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negative acknowledgements (NAKs):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had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retransmits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pkt on receipt of NAK</a:t>
            </a:r>
          </a:p>
        </p:txBody>
      </p:sp>
      <p:grpSp>
        <p:nvGrpSpPr>
          <p:cNvPr id="7" name="Group 13">
            <a:extLst>
              <a:ext uri="{FF2B5EF4-FFF2-40B4-BE49-F238E27FC236}">
                <a16:creationId xmlns:a16="http://schemas.microsoft.com/office/drawing/2014/main" id="{0DED2191-7C7B-EA46-AFB1-5A7A4509EEC8}"/>
              </a:ext>
            </a:extLst>
          </p:cNvPr>
          <p:cNvGrpSpPr>
            <a:grpSpLocks/>
          </p:cNvGrpSpPr>
          <p:nvPr/>
        </p:nvGrpSpPr>
        <p:grpSpPr bwMode="auto">
          <a:xfrm>
            <a:off x="937549" y="5087784"/>
            <a:ext cx="10729731" cy="1466850"/>
            <a:chOff x="1552" y="2800"/>
            <a:chExt cx="2578" cy="924"/>
          </a:xfrm>
        </p:grpSpPr>
        <p:sp>
          <p:nvSpPr>
            <p:cNvPr id="8" name="Rectangle 7">
              <a:extLst>
                <a:ext uri="{FF2B5EF4-FFF2-40B4-BE49-F238E27FC236}">
                  <a16:creationId xmlns:a16="http://schemas.microsoft.com/office/drawing/2014/main" id="{CA5C33DB-F1DF-074B-AA2F-B41978703359}"/>
                </a:ext>
              </a:extLst>
            </p:cNvPr>
            <p:cNvSpPr>
              <a:spLocks noChangeArrowheads="1"/>
            </p:cNvSpPr>
            <p:nvPr/>
          </p:nvSpPr>
          <p:spPr bwMode="auto">
            <a:xfrm>
              <a:off x="1552" y="2974"/>
              <a:ext cx="2578" cy="59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 name="Rectangle 9">
              <a:extLst>
                <a:ext uri="{FF2B5EF4-FFF2-40B4-BE49-F238E27FC236}">
                  <a16:creationId xmlns:a16="http://schemas.microsoft.com/office/drawing/2014/main" id="{CB4139DF-921F-E940-9AD8-677EFA8E24B3}"/>
                </a:ext>
              </a:extLst>
            </p:cNvPr>
            <p:cNvSpPr>
              <a:spLocks noChangeArrowheads="1"/>
            </p:cNvSpPr>
            <p:nvPr/>
          </p:nvSpPr>
          <p:spPr bwMode="auto">
            <a:xfrm>
              <a:off x="2226" y="2864"/>
              <a:ext cx="88"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10">
              <a:extLst>
                <a:ext uri="{FF2B5EF4-FFF2-40B4-BE49-F238E27FC236}">
                  <a16:creationId xmlns:a16="http://schemas.microsoft.com/office/drawing/2014/main" id="{B44BC4A2-14C8-8A47-B1A1-506171B4D389}"/>
                </a:ext>
              </a:extLst>
            </p:cNvPr>
            <p:cNvSpPr txBox="1">
              <a:spLocks noChangeArrowheads="1"/>
            </p:cNvSpPr>
            <p:nvPr/>
          </p:nvSpPr>
          <p:spPr bwMode="auto">
            <a:xfrm>
              <a:off x="1724" y="2800"/>
              <a:ext cx="687"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11" name="Text Box 6">
              <a:extLst>
                <a:ext uri="{FF2B5EF4-FFF2-40B4-BE49-F238E27FC236}">
                  <a16:creationId xmlns:a16="http://schemas.microsoft.com/office/drawing/2014/main" id="{EEE47A92-87A4-AD48-8A94-DC9DCFA6DD50}"/>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Tree>
    <p:extLst>
      <p:ext uri="{BB962C8B-B14F-4D97-AF65-F5344CB8AC3E}">
        <p14:creationId xmlns:p14="http://schemas.microsoft.com/office/powerpoint/2010/main" val="497631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dissolve">
                                      <p:cBhvr>
                                        <p:cTn id="12" dur="500"/>
                                        <p:tgtEl>
                                          <p:spTgt spid="2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dissolve">
                                      <p:cBhvr>
                                        <p:cTn id="17" dur="500"/>
                                        <p:tgtEl>
                                          <p:spTgt spid="2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
                                            <p:txEl>
                                              <p:pRg st="2" end="2"/>
                                            </p:txEl>
                                          </p:spTgt>
                                        </p:tgtEl>
                                        <p:attrNameLst>
                                          <p:attrName>style.visibility</p:attrName>
                                        </p:attrNameLst>
                                      </p:cBhvr>
                                      <p:to>
                                        <p:strVal val="visible"/>
                                      </p:to>
                                    </p:set>
                                    <p:animEffect transition="in" filter="dissolve">
                                      <p:cBhvr>
                                        <p:cTn id="22" dur="500"/>
                                        <p:tgtEl>
                                          <p:spTgt spid="2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68EB694D-F4ED-0141-BBB1-034CE4FDF113}"/>
              </a:ext>
            </a:extLst>
          </p:cNvPr>
          <p:cNvSpPr/>
          <p:nvPr/>
        </p:nvSpPr>
        <p:spPr>
          <a:xfrm>
            <a:off x="9870220" y="5077299"/>
            <a:ext cx="1669250"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a:extLst>
              <a:ext uri="{FF2B5EF4-FFF2-40B4-BE49-F238E27FC236}">
                <a16:creationId xmlns:a16="http://schemas.microsoft.com/office/drawing/2014/main" id="{D3935A0A-DEFE-0D4A-A039-8D2F8EDE2B13}"/>
              </a:ext>
            </a:extLst>
          </p:cNvPr>
          <p:cNvSpPr/>
          <p:nvPr/>
        </p:nvSpPr>
        <p:spPr>
          <a:xfrm>
            <a:off x="10103160" y="2734197"/>
            <a:ext cx="1333279"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 name="Rectangle 3">
            <a:extLst>
              <a:ext uri="{FF2B5EF4-FFF2-40B4-BE49-F238E27FC236}">
                <a16:creationId xmlns:a16="http://schemas.microsoft.com/office/drawing/2014/main" id="{37A227A0-FE6A-9E43-8D11-7C390E9CA534}"/>
              </a:ext>
            </a:extLst>
          </p:cNvPr>
          <p:cNvSpPr/>
          <p:nvPr/>
        </p:nvSpPr>
        <p:spPr>
          <a:xfrm>
            <a:off x="7841292" y="2480153"/>
            <a:ext cx="4246323" cy="4008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4229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left)">
                                      <p:cBhvr>
                                        <p:cTn id="7" dur="500"/>
                                        <p:tgtEl>
                                          <p:spTgt spid="1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right)">
                                      <p:cBhvr>
                                        <p:cTn id="12" dur="500"/>
                                        <p:tgtEl>
                                          <p:spTgt spid="1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wipe(up)">
                                      <p:cBhvr>
                                        <p:cTn id="17" dur="500"/>
                                        <p:tgtEl>
                                          <p:spTgt spid="15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dissolv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grpId="0" nodeType="clickEffect">
                                  <p:stCondLst>
                                    <p:cond delay="0"/>
                                  </p:stCondLst>
                                  <p:childTnLst>
                                    <p:animEffect transition="out" filter="dissolv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wipe(left)">
                                      <p:cBhvr>
                                        <p:cTn id="30" dur="500"/>
                                        <p:tgtEl>
                                          <p:spTgt spid="15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dissolve">
                                      <p:cBhvr>
                                        <p:cTn id="33" dur="500"/>
                                        <p:tgtEl>
                                          <p:spTgt spid="16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wipe(left)">
                                      <p:cBhvr>
                                        <p:cTn id="38" dur="500"/>
                                        <p:tgtEl>
                                          <p:spTgt spid="16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dissolve">
                                      <p:cBhvr>
                                        <p:cTn id="41"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68" grpId="0" animBg="1"/>
      <p:bldP spid="4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 name="TextBox 3">
            <a:extLst>
              <a:ext uri="{FF2B5EF4-FFF2-40B4-BE49-F238E27FC236}">
                <a16:creationId xmlns:a16="http://schemas.microsoft.com/office/drawing/2014/main" id="{6FA53170-F7EC-A34D-8A41-984A3AC85C5B}"/>
              </a:ext>
            </a:extLst>
          </p:cNvPr>
          <p:cNvSpPr txBox="1"/>
          <p:nvPr/>
        </p:nvSpPr>
        <p:spPr>
          <a:xfrm>
            <a:off x="965915" y="4680633"/>
            <a:ext cx="6532819"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Note: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of receiver (did the receiver get my message correctly?) isn’t known to sender unless somehow communicated from receiver to sender</a:t>
            </a:r>
          </a:p>
          <a:p>
            <a:pPr marL="342900" marR="0" lvl="0" indent="-2286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that’s why we need a protocol!</a:t>
            </a:r>
          </a:p>
        </p:txBody>
      </p:sp>
      <p:sp>
        <p:nvSpPr>
          <p:cNvPr id="43" name="Text Box 16">
            <a:extLst>
              <a:ext uri="{FF2B5EF4-FFF2-40B4-BE49-F238E27FC236}">
                <a16:creationId xmlns:a16="http://schemas.microsoft.com/office/drawing/2014/main" id="{ADA65A1F-AF0E-7A4E-89E8-DE7816681B41}"/>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pic>
        <p:nvPicPr>
          <p:cNvPr id="44" name="Picture 43" descr="A shower curtain&#10;&#10;Description automatically generated">
            <a:extLst>
              <a:ext uri="{FF2B5EF4-FFF2-40B4-BE49-F238E27FC236}">
                <a16:creationId xmlns:a16="http://schemas.microsoft.com/office/drawing/2014/main" id="{AC45B1FA-8BA1-4648-AD93-40677902A5F6}"/>
              </a:ext>
            </a:extLst>
          </p:cNvPr>
          <p:cNvPicPr>
            <a:picLocks noChangeAspect="1"/>
          </p:cNvPicPr>
          <p:nvPr/>
        </p:nvPicPr>
        <p:blipFill>
          <a:blip r:embed="rId3"/>
          <a:stretch>
            <a:fillRect/>
          </a:stretch>
        </p:blipFill>
        <p:spPr>
          <a:xfrm>
            <a:off x="7333303" y="2155771"/>
            <a:ext cx="4642797" cy="4579749"/>
          </a:xfrm>
          <a:prstGeom prst="rect">
            <a:avLst/>
          </a:prstGeom>
        </p:spPr>
      </p:pic>
      <p:sp>
        <p:nvSpPr>
          <p:cNvPr id="46" name="Text Box 16">
            <a:extLst>
              <a:ext uri="{FF2B5EF4-FFF2-40B4-BE49-F238E27FC236}">
                <a16:creationId xmlns:a16="http://schemas.microsoft.com/office/drawing/2014/main" id="{D6DB0EA5-C28C-5D47-A606-CB6349A9853F}"/>
              </a:ext>
            </a:extLst>
          </p:cNvPr>
          <p:cNvSpPr txBox="1">
            <a:spLocks noChangeArrowheads="1"/>
          </p:cNvSpPr>
          <p:nvPr/>
        </p:nvSpPr>
        <p:spPr bwMode="auto">
          <a:xfrm>
            <a:off x="5459797" y="2400795"/>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7" name="Text Box 16">
            <a:extLst>
              <a:ext uri="{FF2B5EF4-FFF2-40B4-BE49-F238E27FC236}">
                <a16:creationId xmlns:a16="http://schemas.microsoft.com/office/drawing/2014/main" id="{C8AFC91C-B2AA-274D-BDE6-DBE3D808D252}"/>
              </a:ext>
            </a:extLst>
          </p:cNvPr>
          <p:cNvSpPr txBox="1">
            <a:spLocks noChangeArrowheads="1"/>
          </p:cNvSpPr>
          <p:nvPr/>
        </p:nvSpPr>
        <p:spPr bwMode="auto">
          <a:xfrm>
            <a:off x="3949171" y="3557373"/>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3794806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dissolv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operation with no errors</a:t>
            </a:r>
            <a:endParaRPr lang="en-US" sz="4400" dirty="0"/>
          </a:p>
        </p:txBody>
      </p:sp>
      <p:sp>
        <p:nvSpPr>
          <p:cNvPr id="37" name="Oval 3">
            <a:extLst>
              <a:ext uri="{FF2B5EF4-FFF2-40B4-BE49-F238E27FC236}">
                <a16:creationId xmlns:a16="http://schemas.microsoft.com/office/drawing/2014/main" id="{20368D61-C8F9-C64D-9076-63AF0503E0F6}"/>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38" name="Text Box 4">
            <a:extLst>
              <a:ext uri="{FF2B5EF4-FFF2-40B4-BE49-F238E27FC236}">
                <a16:creationId xmlns:a16="http://schemas.microsoft.com/office/drawing/2014/main" id="{229D572B-0C64-BC4F-9787-CFDFDB4AFDBE}"/>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9" name="Text Box 5">
            <a:extLst>
              <a:ext uri="{FF2B5EF4-FFF2-40B4-BE49-F238E27FC236}">
                <a16:creationId xmlns:a16="http://schemas.microsoft.com/office/drawing/2014/main" id="{7E93FFA4-44C6-0E4F-ABD0-1688475EEC2D}"/>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 name="Line 6">
            <a:extLst>
              <a:ext uri="{FF2B5EF4-FFF2-40B4-BE49-F238E27FC236}">
                <a16:creationId xmlns:a16="http://schemas.microsoft.com/office/drawing/2014/main" id="{AAE6181D-40C5-4947-8D16-192C2CC21901}"/>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0">
            <a:extLst>
              <a:ext uri="{FF2B5EF4-FFF2-40B4-BE49-F238E27FC236}">
                <a16:creationId xmlns:a16="http://schemas.microsoft.com/office/drawing/2014/main" id="{C49AAF37-6767-EA4A-BCF2-2730B5DAFFCF}"/>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
            <a:extLst>
              <a:ext uri="{FF2B5EF4-FFF2-40B4-BE49-F238E27FC236}">
                <a16:creationId xmlns:a16="http://schemas.microsoft.com/office/drawing/2014/main" id="{F2665E42-05D1-2742-9715-0A7AB328CC68}"/>
              </a:ext>
            </a:extLst>
          </p:cNvPr>
          <p:cNvSpPr>
            <a:spLocks/>
          </p:cNvSpPr>
          <p:nvPr/>
        </p:nvSpPr>
        <p:spPr bwMode="auto">
          <a:xfrm>
            <a:off x="2856938"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4">
            <a:extLst>
              <a:ext uri="{FF2B5EF4-FFF2-40B4-BE49-F238E27FC236}">
                <a16:creationId xmlns:a16="http://schemas.microsoft.com/office/drawing/2014/main" id="{FF5156B3-5F3E-7247-9787-81C01F98AADA}"/>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Text Box 15">
            <a:extLst>
              <a:ext uri="{FF2B5EF4-FFF2-40B4-BE49-F238E27FC236}">
                <a16:creationId xmlns:a16="http://schemas.microsoft.com/office/drawing/2014/main" id="{2F0C4339-9749-3E4B-AEF3-DFBC5861C0E1}"/>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17">
            <a:extLst>
              <a:ext uri="{FF2B5EF4-FFF2-40B4-BE49-F238E27FC236}">
                <a16:creationId xmlns:a16="http://schemas.microsoft.com/office/drawing/2014/main" id="{B12405C6-9FEC-A645-ABAA-32067C853440}"/>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roup 18">
            <a:extLst>
              <a:ext uri="{FF2B5EF4-FFF2-40B4-BE49-F238E27FC236}">
                <a16:creationId xmlns:a16="http://schemas.microsoft.com/office/drawing/2014/main" id="{6469EBCB-9365-8146-9A22-EA4BFBF0E079}"/>
              </a:ext>
            </a:extLst>
          </p:cNvPr>
          <p:cNvGrpSpPr>
            <a:grpSpLocks/>
          </p:cNvGrpSpPr>
          <p:nvPr/>
        </p:nvGrpSpPr>
        <p:grpSpPr bwMode="auto">
          <a:xfrm>
            <a:off x="8325876" y="3094378"/>
            <a:ext cx="1828800" cy="257175"/>
            <a:chOff x="2222" y="3039"/>
            <a:chExt cx="1152" cy="162"/>
          </a:xfrm>
        </p:grpSpPr>
        <p:sp>
          <p:nvSpPr>
            <p:cNvPr id="53" name="Text Box 19">
              <a:extLst>
                <a:ext uri="{FF2B5EF4-FFF2-40B4-BE49-F238E27FC236}">
                  <a16:creationId xmlns:a16="http://schemas.microsoft.com/office/drawing/2014/main" id="{3A6C17B0-3CB8-BD4F-82A3-F8BBBF7760BF}"/>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21">
              <a:extLst>
                <a:ext uri="{FF2B5EF4-FFF2-40B4-BE49-F238E27FC236}">
                  <a16:creationId xmlns:a16="http://schemas.microsoft.com/office/drawing/2014/main" id="{7262AE28-C6B2-7A4B-B2BF-40A0797B4995}"/>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6" name="Group 22">
            <a:extLst>
              <a:ext uri="{FF2B5EF4-FFF2-40B4-BE49-F238E27FC236}">
                <a16:creationId xmlns:a16="http://schemas.microsoft.com/office/drawing/2014/main" id="{E9E74661-52F5-5E48-982A-52E52A35DC45}"/>
              </a:ext>
            </a:extLst>
          </p:cNvPr>
          <p:cNvGrpSpPr>
            <a:grpSpLocks/>
          </p:cNvGrpSpPr>
          <p:nvPr/>
        </p:nvGrpSpPr>
        <p:grpSpPr bwMode="auto">
          <a:xfrm>
            <a:off x="4044388" y="2362543"/>
            <a:ext cx="1074738" cy="962025"/>
            <a:chOff x="1540" y="2116"/>
            <a:chExt cx="677" cy="606"/>
          </a:xfrm>
        </p:grpSpPr>
        <p:sp>
          <p:nvSpPr>
            <p:cNvPr id="57" name="Oval 23">
              <a:extLst>
                <a:ext uri="{FF2B5EF4-FFF2-40B4-BE49-F238E27FC236}">
                  <a16:creationId xmlns:a16="http://schemas.microsoft.com/office/drawing/2014/main" id="{8D34CBBE-DA94-E64E-9580-4F3F4131C86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58" name="Text Box 24">
              <a:extLst>
                <a:ext uri="{FF2B5EF4-FFF2-40B4-BE49-F238E27FC236}">
                  <a16:creationId xmlns:a16="http://schemas.microsoft.com/office/drawing/2014/main" id="{1B4A0021-CFA3-4E40-B284-73C34108A342}"/>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9" name="Freeform 25">
            <a:extLst>
              <a:ext uri="{FF2B5EF4-FFF2-40B4-BE49-F238E27FC236}">
                <a16:creationId xmlns:a16="http://schemas.microsoft.com/office/drawing/2014/main" id="{3DB66570-2E6B-DB42-959E-FB21F91FD83C}"/>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Oval 26">
            <a:extLst>
              <a:ext uri="{FF2B5EF4-FFF2-40B4-BE49-F238E27FC236}">
                <a16:creationId xmlns:a16="http://schemas.microsoft.com/office/drawing/2014/main" id="{8A47B34C-876C-9A40-BB81-39CFF157E854}"/>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61" name="Text Box 27">
            <a:extLst>
              <a:ext uri="{FF2B5EF4-FFF2-40B4-BE49-F238E27FC236}">
                <a16:creationId xmlns:a16="http://schemas.microsoft.com/office/drawing/2014/main" id="{D69029E6-5338-FD44-BC15-0BA8A98F15B0}"/>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2" name="Freeform 28">
            <a:extLst>
              <a:ext uri="{FF2B5EF4-FFF2-40B4-BE49-F238E27FC236}">
                <a16:creationId xmlns:a16="http://schemas.microsoft.com/office/drawing/2014/main" id="{062C8ABB-D477-0442-96DB-AF4A7A380558}"/>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3" name="Group 29">
            <a:extLst>
              <a:ext uri="{FF2B5EF4-FFF2-40B4-BE49-F238E27FC236}">
                <a16:creationId xmlns:a16="http://schemas.microsoft.com/office/drawing/2014/main" id="{824EB22B-3441-BB4C-9908-EA5200566BEF}"/>
              </a:ext>
            </a:extLst>
          </p:cNvPr>
          <p:cNvGrpSpPr>
            <a:grpSpLocks/>
          </p:cNvGrpSpPr>
          <p:nvPr/>
        </p:nvGrpSpPr>
        <p:grpSpPr bwMode="auto">
          <a:xfrm>
            <a:off x="2101288" y="2306981"/>
            <a:ext cx="1333500" cy="1004887"/>
            <a:chOff x="220" y="1365"/>
            <a:chExt cx="840" cy="633"/>
          </a:xfrm>
        </p:grpSpPr>
        <p:sp>
          <p:nvSpPr>
            <p:cNvPr id="64" name="Line 30">
              <a:extLst>
                <a:ext uri="{FF2B5EF4-FFF2-40B4-BE49-F238E27FC236}">
                  <a16:creationId xmlns:a16="http://schemas.microsoft.com/office/drawing/2014/main" id="{E482CA24-27A0-084A-87D9-E941B0A259BA}"/>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Oval 31">
              <a:extLst>
                <a:ext uri="{FF2B5EF4-FFF2-40B4-BE49-F238E27FC236}">
                  <a16:creationId xmlns:a16="http://schemas.microsoft.com/office/drawing/2014/main" id="{B1FC38D6-025E-7842-ADA7-35FDE217EA4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grpSp>
        <p:nvGrpSpPr>
          <p:cNvPr id="66" name="Group 32">
            <a:extLst>
              <a:ext uri="{FF2B5EF4-FFF2-40B4-BE49-F238E27FC236}">
                <a16:creationId xmlns:a16="http://schemas.microsoft.com/office/drawing/2014/main" id="{5BBC5929-B4AB-D94E-9C05-8B8E4E50A932}"/>
              </a:ext>
            </a:extLst>
          </p:cNvPr>
          <p:cNvGrpSpPr>
            <a:grpSpLocks/>
          </p:cNvGrpSpPr>
          <p:nvPr/>
        </p:nvGrpSpPr>
        <p:grpSpPr bwMode="auto">
          <a:xfrm>
            <a:off x="8086163" y="3637306"/>
            <a:ext cx="1414463" cy="1033462"/>
            <a:chOff x="3990" y="2203"/>
            <a:chExt cx="891" cy="651"/>
          </a:xfrm>
        </p:grpSpPr>
        <p:sp>
          <p:nvSpPr>
            <p:cNvPr id="67" name="Line 33">
              <a:extLst>
                <a:ext uri="{FF2B5EF4-FFF2-40B4-BE49-F238E27FC236}">
                  <a16:creationId xmlns:a16="http://schemas.microsoft.com/office/drawing/2014/main" id="{C8C95C30-694C-3343-9A2B-29D823BB5369}"/>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Oval 34">
              <a:extLst>
                <a:ext uri="{FF2B5EF4-FFF2-40B4-BE49-F238E27FC236}">
                  <a16:creationId xmlns:a16="http://schemas.microsoft.com/office/drawing/2014/main" id="{9CF26F83-62A4-774B-95EC-D614996A7AD6}"/>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69" name="Text Box 35">
            <a:extLst>
              <a:ext uri="{FF2B5EF4-FFF2-40B4-BE49-F238E27FC236}">
                <a16:creationId xmlns:a16="http://schemas.microsoft.com/office/drawing/2014/main" id="{4F145C19-20CA-7145-8B2A-77BEB54A39E8}"/>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0" name="Line 36">
            <a:extLst>
              <a:ext uri="{FF2B5EF4-FFF2-40B4-BE49-F238E27FC236}">
                <a16:creationId xmlns:a16="http://schemas.microsoft.com/office/drawing/2014/main" id="{26143F76-F1DE-F740-8D25-07F17B3B05D6}"/>
              </a:ext>
            </a:extLst>
          </p:cNvPr>
          <p:cNvSpPr>
            <a:spLocks noChangeShapeType="1"/>
          </p:cNvSpPr>
          <p:nvPr/>
        </p:nvSpPr>
        <p:spPr bwMode="auto">
          <a:xfrm>
            <a:off x="2763276"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71" name="Freeform 37">
            <a:extLst>
              <a:ext uri="{FF2B5EF4-FFF2-40B4-BE49-F238E27FC236}">
                <a16:creationId xmlns:a16="http://schemas.microsoft.com/office/drawing/2014/main" id="{58B7878D-57FD-8A41-8E7B-6BF34CB3A771}"/>
              </a:ext>
            </a:extLst>
          </p:cNvPr>
          <p:cNvSpPr>
            <a:spLocks/>
          </p:cNvSpPr>
          <p:nvPr/>
        </p:nvSpPr>
        <p:spPr bwMode="auto">
          <a:xfrm>
            <a:off x="2763276" y="2146642"/>
            <a:ext cx="7148415" cy="2944699"/>
          </a:xfrm>
          <a:custGeom>
            <a:avLst/>
            <a:gdLst>
              <a:gd name="T0" fmla="*/ 0 w 4219"/>
              <a:gd name="T1" fmla="*/ 2147483647 h 1928"/>
              <a:gd name="T2" fmla="*/ 2147483647 w 4219"/>
              <a:gd name="T3" fmla="*/ 0 h 1928"/>
              <a:gd name="T4" fmla="*/ 2147483647 w 4219"/>
              <a:gd name="T5" fmla="*/ 2147483647 h 1928"/>
              <a:gd name="T6" fmla="*/ 2147483647 w 4219"/>
              <a:gd name="T7" fmla="*/ 2147483647 h 1928"/>
              <a:gd name="T8" fmla="*/ 0 60000 65536"/>
              <a:gd name="T9" fmla="*/ 0 60000 65536"/>
              <a:gd name="T10" fmla="*/ 0 60000 65536"/>
              <a:gd name="T11" fmla="*/ 0 60000 65536"/>
              <a:gd name="connsiteX0" fmla="*/ 0 w 10000"/>
              <a:gd name="connsiteY0" fmla="*/ 52 h 10000"/>
              <a:gd name="connsiteX1" fmla="*/ 2377 w 10000"/>
              <a:gd name="connsiteY1" fmla="*/ 0 h 10000"/>
              <a:gd name="connsiteX2" fmla="*/ 8009 w 10000"/>
              <a:gd name="connsiteY2" fmla="*/ 9621 h 10000"/>
              <a:gd name="connsiteX3" fmla="*/ 10000 w 10000"/>
              <a:gd name="connsiteY3" fmla="*/ 10000 h 10000"/>
              <a:gd name="connsiteX0" fmla="*/ 0 w 10673"/>
              <a:gd name="connsiteY0" fmla="*/ 52 h 9621"/>
              <a:gd name="connsiteX1" fmla="*/ 2377 w 10673"/>
              <a:gd name="connsiteY1" fmla="*/ 0 h 9621"/>
              <a:gd name="connsiteX2" fmla="*/ 8009 w 10673"/>
              <a:gd name="connsiteY2" fmla="*/ 9621 h 9621"/>
              <a:gd name="connsiteX3" fmla="*/ 10673 w 10673"/>
              <a:gd name="connsiteY3" fmla="*/ 9621 h 9621"/>
            </a:gdLst>
            <a:ahLst/>
            <a:cxnLst>
              <a:cxn ang="0">
                <a:pos x="connsiteX0" y="connsiteY0"/>
              </a:cxn>
              <a:cxn ang="0">
                <a:pos x="connsiteX1" y="connsiteY1"/>
              </a:cxn>
              <a:cxn ang="0">
                <a:pos x="connsiteX2" y="connsiteY2"/>
              </a:cxn>
              <a:cxn ang="0">
                <a:pos x="connsiteX3" y="connsiteY3"/>
              </a:cxn>
            </a:cxnLst>
            <a:rect l="l" t="t" r="r" b="b"/>
            <a:pathLst>
              <a:path w="10673" h="9621">
                <a:moveTo>
                  <a:pt x="0" y="52"/>
                </a:moveTo>
                <a:lnTo>
                  <a:pt x="2377" y="0"/>
                </a:lnTo>
                <a:lnTo>
                  <a:pt x="8009" y="9621"/>
                </a:lnTo>
                <a:lnTo>
                  <a:pt x="10673" y="962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2" name="Group 38">
            <a:extLst>
              <a:ext uri="{FF2B5EF4-FFF2-40B4-BE49-F238E27FC236}">
                <a16:creationId xmlns:a16="http://schemas.microsoft.com/office/drawing/2014/main" id="{81979E69-43B0-224E-AEE7-932D8FB25EC5}"/>
              </a:ext>
            </a:extLst>
          </p:cNvPr>
          <p:cNvGrpSpPr>
            <a:grpSpLocks/>
          </p:cNvGrpSpPr>
          <p:nvPr/>
        </p:nvGrpSpPr>
        <p:grpSpPr bwMode="auto">
          <a:xfrm>
            <a:off x="2099701" y="2306981"/>
            <a:ext cx="1333500" cy="1004887"/>
            <a:chOff x="220" y="1365"/>
            <a:chExt cx="840" cy="633"/>
          </a:xfrm>
        </p:grpSpPr>
        <p:sp>
          <p:nvSpPr>
            <p:cNvPr id="73" name="Line 39">
              <a:extLst>
                <a:ext uri="{FF2B5EF4-FFF2-40B4-BE49-F238E27FC236}">
                  <a16:creationId xmlns:a16="http://schemas.microsoft.com/office/drawing/2014/main" id="{021756D2-A025-CF41-A055-C96F4929A19F}"/>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Oval 40">
              <a:extLst>
                <a:ext uri="{FF2B5EF4-FFF2-40B4-BE49-F238E27FC236}">
                  <a16:creationId xmlns:a16="http://schemas.microsoft.com/office/drawing/2014/main" id="{34F50062-00A1-4541-B9F4-BEF323F05F2D}"/>
                </a:ext>
              </a:extLst>
            </p:cNvPr>
            <p:cNvSpPr>
              <a:spLocks noChangeArrowheads="1"/>
            </p:cNvSpPr>
            <p:nvPr/>
          </p:nvSpPr>
          <p:spPr bwMode="auto">
            <a:xfrm>
              <a:off x="439" y="1392"/>
              <a:ext cx="621" cy="606"/>
            </a:xfrm>
            <a:prstGeom prst="ellipse">
              <a:avLst/>
            </a:prstGeom>
            <a:noFill/>
            <a:ln w="38100">
              <a:solidFill>
                <a:schemeClr val="tx2"/>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08" name="Oval 41">
            <a:extLst>
              <a:ext uri="{FF2B5EF4-FFF2-40B4-BE49-F238E27FC236}">
                <a16:creationId xmlns:a16="http://schemas.microsoft.com/office/drawing/2014/main" id="{9AEB6601-DAB8-A041-9DF0-30C886DDBE6D}"/>
              </a:ext>
            </a:extLst>
          </p:cNvPr>
          <p:cNvSpPr>
            <a:spLocks noChangeArrowheads="1"/>
          </p:cNvSpPr>
          <p:nvPr/>
        </p:nvSpPr>
        <p:spPr bwMode="auto">
          <a:xfrm>
            <a:off x="4084076"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09" name="Line 42">
            <a:extLst>
              <a:ext uri="{FF2B5EF4-FFF2-40B4-BE49-F238E27FC236}">
                <a16:creationId xmlns:a16="http://schemas.microsoft.com/office/drawing/2014/main" id="{2CE2B382-7E31-324B-8E6C-07DE61767B89}"/>
              </a:ext>
            </a:extLst>
          </p:cNvPr>
          <p:cNvSpPr>
            <a:spLocks noChangeShapeType="1"/>
          </p:cNvSpPr>
          <p:nvPr/>
        </p:nvSpPr>
        <p:spPr bwMode="auto">
          <a:xfrm flipH="1">
            <a:off x="8013138"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43">
            <a:extLst>
              <a:ext uri="{FF2B5EF4-FFF2-40B4-BE49-F238E27FC236}">
                <a16:creationId xmlns:a16="http://schemas.microsoft.com/office/drawing/2014/main" id="{A4E624BD-18B7-E144-8B12-E9F34C001BC1}"/>
              </a:ext>
            </a:extLst>
          </p:cNvPr>
          <p:cNvSpPr>
            <a:spLocks/>
          </p:cNvSpPr>
          <p:nvPr/>
        </p:nvSpPr>
        <p:spPr bwMode="auto">
          <a:xfrm>
            <a:off x="2122306" y="3871617"/>
            <a:ext cx="7452932" cy="2415225"/>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684 h 10684"/>
              <a:gd name="connsiteX1" fmla="*/ 7676 w 10000"/>
              <a:gd name="connsiteY1" fmla="*/ 10684 h 10684"/>
              <a:gd name="connsiteX2" fmla="*/ 4167 w 10000"/>
              <a:gd name="connsiteY2" fmla="*/ 0 h 10684"/>
              <a:gd name="connsiteX3" fmla="*/ 0 w 10000"/>
              <a:gd name="connsiteY3" fmla="*/ 684 h 10684"/>
              <a:gd name="connsiteX0" fmla="*/ 11178 w 11178"/>
              <a:gd name="connsiteY0" fmla="*/ 10684 h 10684"/>
              <a:gd name="connsiteX1" fmla="*/ 8854 w 11178"/>
              <a:gd name="connsiteY1" fmla="*/ 10684 h 10684"/>
              <a:gd name="connsiteX2" fmla="*/ 5345 w 11178"/>
              <a:gd name="connsiteY2" fmla="*/ 0 h 10684"/>
              <a:gd name="connsiteX3" fmla="*/ 0 w 11178"/>
              <a:gd name="connsiteY3" fmla="*/ 0 h 10684"/>
            </a:gdLst>
            <a:ahLst/>
            <a:cxnLst>
              <a:cxn ang="0">
                <a:pos x="connsiteX0" y="connsiteY0"/>
              </a:cxn>
              <a:cxn ang="0">
                <a:pos x="connsiteX1" y="connsiteY1"/>
              </a:cxn>
              <a:cxn ang="0">
                <a:pos x="connsiteX2" y="connsiteY2"/>
              </a:cxn>
              <a:cxn ang="0">
                <a:pos x="connsiteX3" y="connsiteY3"/>
              </a:cxn>
            </a:cxnLst>
            <a:rect l="l" t="t" r="r" b="b"/>
            <a:pathLst>
              <a:path w="11178" h="10684">
                <a:moveTo>
                  <a:pt x="11178" y="10684"/>
                </a:moveTo>
                <a:lnTo>
                  <a:pt x="8854" y="10684"/>
                </a:lnTo>
                <a:lnTo>
                  <a:pt x="5345"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11" name="Group 44">
            <a:extLst>
              <a:ext uri="{FF2B5EF4-FFF2-40B4-BE49-F238E27FC236}">
                <a16:creationId xmlns:a16="http://schemas.microsoft.com/office/drawing/2014/main" id="{433B53F6-3987-AD43-823C-811301531A05}"/>
              </a:ext>
            </a:extLst>
          </p:cNvPr>
          <p:cNvGrpSpPr>
            <a:grpSpLocks/>
          </p:cNvGrpSpPr>
          <p:nvPr/>
        </p:nvGrpSpPr>
        <p:grpSpPr bwMode="auto">
          <a:xfrm>
            <a:off x="2099701" y="2306981"/>
            <a:ext cx="1333500" cy="1004887"/>
            <a:chOff x="220" y="1365"/>
            <a:chExt cx="840" cy="633"/>
          </a:xfrm>
        </p:grpSpPr>
        <p:sp>
          <p:nvSpPr>
            <p:cNvPr id="112" name="Line 45">
              <a:extLst>
                <a:ext uri="{FF2B5EF4-FFF2-40B4-BE49-F238E27FC236}">
                  <a16:creationId xmlns:a16="http://schemas.microsoft.com/office/drawing/2014/main" id="{4591E5D8-8C29-B847-85FE-27EBA5053B7E}"/>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Oval 46">
              <a:extLst>
                <a:ext uri="{FF2B5EF4-FFF2-40B4-BE49-F238E27FC236}">
                  <a16:creationId xmlns:a16="http://schemas.microsoft.com/office/drawing/2014/main" id="{611A2C5D-AEE6-DD42-9AF5-7922552584D9}"/>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14" name="Oval 47">
            <a:extLst>
              <a:ext uri="{FF2B5EF4-FFF2-40B4-BE49-F238E27FC236}">
                <a16:creationId xmlns:a16="http://schemas.microsoft.com/office/drawing/2014/main" id="{14740803-52CF-044E-A44B-1C3382FD69A9}"/>
              </a:ext>
            </a:extLst>
          </p:cNvPr>
          <p:cNvSpPr>
            <a:spLocks noChangeArrowheads="1"/>
          </p:cNvSpPr>
          <p:nvPr/>
        </p:nvSpPr>
        <p:spPr bwMode="auto">
          <a:xfrm>
            <a:off x="4080901" y="2367306"/>
            <a:ext cx="985837" cy="962025"/>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7" name="Text Box 16">
            <a:extLst>
              <a:ext uri="{FF2B5EF4-FFF2-40B4-BE49-F238E27FC236}">
                <a16:creationId xmlns:a16="http://schemas.microsoft.com/office/drawing/2014/main" id="{4960424F-A39C-9F48-B10B-6B92058EBF5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8" name="Text Box 20">
            <a:extLst>
              <a:ext uri="{FF2B5EF4-FFF2-40B4-BE49-F238E27FC236}">
                <a16:creationId xmlns:a16="http://schemas.microsoft.com/office/drawing/2014/main" id="{F83C8E12-3B9E-D846-B39E-2D62F350B930}"/>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4" name="Group 123">
            <a:extLst>
              <a:ext uri="{FF2B5EF4-FFF2-40B4-BE49-F238E27FC236}">
                <a16:creationId xmlns:a16="http://schemas.microsoft.com/office/drawing/2014/main" id="{CC5AC3F7-1DB3-CE4F-B0C7-F20072FBA703}"/>
              </a:ext>
            </a:extLst>
          </p:cNvPr>
          <p:cNvGrpSpPr/>
          <p:nvPr/>
        </p:nvGrpSpPr>
        <p:grpSpPr>
          <a:xfrm>
            <a:off x="2271408" y="3285357"/>
            <a:ext cx="3548062" cy="989290"/>
            <a:chOff x="2270357" y="3283338"/>
            <a:chExt cx="3548062" cy="989290"/>
          </a:xfrm>
        </p:grpSpPr>
        <p:sp>
          <p:nvSpPr>
            <p:cNvPr id="125" name="Freeform 11">
              <a:extLst>
                <a:ext uri="{FF2B5EF4-FFF2-40B4-BE49-F238E27FC236}">
                  <a16:creationId xmlns:a16="http://schemas.microsoft.com/office/drawing/2014/main" id="{1ECBB11C-9731-AE49-85C4-CC54A9C37108}"/>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26" name="Group 125">
              <a:extLst>
                <a:ext uri="{FF2B5EF4-FFF2-40B4-BE49-F238E27FC236}">
                  <a16:creationId xmlns:a16="http://schemas.microsoft.com/office/drawing/2014/main" id="{803199FB-D06E-3542-B988-7EB9CD9168D8}"/>
                </a:ext>
              </a:extLst>
            </p:cNvPr>
            <p:cNvGrpSpPr/>
            <p:nvPr/>
          </p:nvGrpSpPr>
          <p:grpSpPr>
            <a:xfrm>
              <a:off x="2270357" y="3545923"/>
              <a:ext cx="3548062" cy="726705"/>
              <a:chOff x="2270357" y="3545923"/>
              <a:chExt cx="3548062" cy="726705"/>
            </a:xfrm>
          </p:grpSpPr>
          <p:sp>
            <p:nvSpPr>
              <p:cNvPr id="127" name="Text Box 12">
                <a:extLst>
                  <a:ext uri="{FF2B5EF4-FFF2-40B4-BE49-F238E27FC236}">
                    <a16:creationId xmlns:a16="http://schemas.microsoft.com/office/drawing/2014/main" id="{E0CFEDE3-2A91-2845-ABA4-C03E7492EE81}"/>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3">
                <a:extLst>
                  <a:ext uri="{FF2B5EF4-FFF2-40B4-BE49-F238E27FC236}">
                    <a16:creationId xmlns:a16="http://schemas.microsoft.com/office/drawing/2014/main" id="{332EC257-20A6-9B48-A641-8E69142E58DC}"/>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Text Box 48">
                <a:extLst>
                  <a:ext uri="{FF2B5EF4-FFF2-40B4-BE49-F238E27FC236}">
                    <a16:creationId xmlns:a16="http://schemas.microsoft.com/office/drawing/2014/main" id="{BC7A4A01-571A-C94B-BAEC-EA73E5A39295}"/>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grpSp>
        <p:nvGrpSpPr>
          <p:cNvPr id="130" name="Group 129">
            <a:extLst>
              <a:ext uri="{FF2B5EF4-FFF2-40B4-BE49-F238E27FC236}">
                <a16:creationId xmlns:a16="http://schemas.microsoft.com/office/drawing/2014/main" id="{5E324CA8-B37F-8C4E-9533-D4557801C16E}"/>
              </a:ext>
            </a:extLst>
          </p:cNvPr>
          <p:cNvGrpSpPr/>
          <p:nvPr/>
        </p:nvGrpSpPr>
        <p:grpSpPr>
          <a:xfrm>
            <a:off x="8049650" y="5037504"/>
            <a:ext cx="4142349" cy="933582"/>
            <a:chOff x="8049650" y="5037504"/>
            <a:chExt cx="4142349" cy="933582"/>
          </a:xfrm>
        </p:grpSpPr>
        <p:sp>
          <p:nvSpPr>
            <p:cNvPr id="131" name="Text Box 7">
              <a:extLst>
                <a:ext uri="{FF2B5EF4-FFF2-40B4-BE49-F238E27FC236}">
                  <a16:creationId xmlns:a16="http://schemas.microsoft.com/office/drawing/2014/main" id="{723DBA89-E099-1146-9344-FD97D358659B}"/>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8">
              <a:extLst>
                <a:ext uri="{FF2B5EF4-FFF2-40B4-BE49-F238E27FC236}">
                  <a16:creationId xmlns:a16="http://schemas.microsoft.com/office/drawing/2014/main" id="{05CEFA42-064E-3142-841C-4AC47C36BCC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9">
              <a:extLst>
                <a:ext uri="{FF2B5EF4-FFF2-40B4-BE49-F238E27FC236}">
                  <a16:creationId xmlns:a16="http://schemas.microsoft.com/office/drawing/2014/main" id="{0872816E-A3BC-B14C-B375-097293AE6178}"/>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Text Box 19">
            <a:extLst>
              <a:ext uri="{FF2B5EF4-FFF2-40B4-BE49-F238E27FC236}">
                <a16:creationId xmlns:a16="http://schemas.microsoft.com/office/drawing/2014/main" id="{55D8DBB5-D62B-EB4E-B678-676582C50DB5}"/>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35" name="Text Box 20">
            <a:extLst>
              <a:ext uri="{FF2B5EF4-FFF2-40B4-BE49-F238E27FC236}">
                <a16:creationId xmlns:a16="http://schemas.microsoft.com/office/drawing/2014/main" id="{6A4DBB19-70E8-BE4F-86ED-46D7FF5489BB}"/>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74" name="Text Box 16">
            <a:extLst>
              <a:ext uri="{FF2B5EF4-FFF2-40B4-BE49-F238E27FC236}">
                <a16:creationId xmlns:a16="http://schemas.microsoft.com/office/drawing/2014/main" id="{312C203B-3A0A-BD4E-8578-6F37A2E7EB8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2341206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dissolv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dissolv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animEffect transition="in" filter="wipe(up)">
                                      <p:cBhvr>
                                        <p:cTn id="17" dur="1000"/>
                                        <p:tgtEl>
                                          <p:spTgt spid="70"/>
                                        </p:tgtEl>
                                      </p:cBhvr>
                                    </p:animEffect>
                                  </p:childTnLst>
                                  <p:subTnLst>
                                    <p:set>
                                      <p:cBhvr override="childStyle">
                                        <p:cTn dur="1" fill="hold" display="0" masterRel="nextClick" afterEffect="1"/>
                                        <p:tgtEl>
                                          <p:spTgt spid="7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10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animEffect transition="in" filter="wipe(up)">
                                      <p:cBhvr>
                                        <p:cTn id="31" dur="1000"/>
                                        <p:tgtEl>
                                          <p:spTgt spid="109"/>
                                        </p:tgtEl>
                                      </p:cBhvr>
                                    </p:animEffect>
                                  </p:childTnLst>
                                  <p:subTnLst>
                                    <p:set>
                                      <p:cBhvr override="childStyle">
                                        <p:cTn dur="1" fill="hold" display="0" masterRel="nextClick" afterEffect="1"/>
                                        <p:tgtEl>
                                          <p:spTgt spid="10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right)">
                                      <p:cBhvr>
                                        <p:cTn id="36" dur="1000"/>
                                        <p:tgtEl>
                                          <p:spTgt spid="110"/>
                                        </p:tgtEl>
                                      </p:cBhvr>
                                    </p:animEffect>
                                  </p:childTnLst>
                                  <p:subTnLst>
                                    <p:set>
                                      <p:cBhvr override="childStyle">
                                        <p:cTn dur="1" fill="hold" display="0" masterRel="sameClick" afterEffect="1">
                                          <p:stCondLst>
                                            <p:cond evt="end" delay="0">
                                              <p:tn val="34"/>
                                            </p:cond>
                                          </p:stCondLst>
                                        </p:cTn>
                                        <p:tgtEl>
                                          <p:spTgt spid="110"/>
                                        </p:tgtEl>
                                        <p:attrNameLst>
                                          <p:attrName>style.visibility</p:attrName>
                                        </p:attrNameLst>
                                      </p:cBhvr>
                                      <p:to>
                                        <p:strVal val="hidden"/>
                                      </p:to>
                                    </p:set>
                                  </p:subTnLst>
                                </p:cTn>
                              </p:par>
                            </p:childTnLst>
                          </p:cTn>
                        </p:par>
                        <p:par>
                          <p:cTn id="37" fill="hold">
                            <p:stCondLst>
                              <p:cond delay="1000"/>
                            </p:stCondLst>
                            <p:childTnLst>
                              <p:par>
                                <p:cTn id="38" presetID="1" presetClass="entr" presetSubtype="0" fill="hold" nodeType="afterEffect">
                                  <p:stCondLst>
                                    <p:cond delay="0"/>
                                  </p:stCondLst>
                                  <p:childTnLst>
                                    <p:set>
                                      <p:cBhvr>
                                        <p:cTn id="39" dur="1" fill="hold">
                                          <p:stCondLst>
                                            <p:cond delay="0"/>
                                          </p:stCondLst>
                                        </p:cTn>
                                        <p:tgtEl>
                                          <p:spTgt spid="11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4"/>
                                        </p:tgtEl>
                                        <p:attrNameLst>
                                          <p:attrName>style.visibility</p:attrName>
                                        </p:attrNameLst>
                                      </p:cBhvr>
                                      <p:to>
                                        <p:strVal val="visible"/>
                                      </p:to>
                                    </p:set>
                                  </p:childTnLst>
                                </p:cTn>
                              </p:par>
                              <p:par>
                                <p:cTn id="42" presetID="1" presetClass="entr" presetSubtype="0" fill="hold" grpId="1" nodeType="withEffect">
                                  <p:stCondLst>
                                    <p:cond delay="0"/>
                                  </p:stCondLst>
                                  <p:childTnLst>
                                    <p:set>
                                      <p:cBhvr>
                                        <p:cTn id="43"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14" grpId="0" animBg="1"/>
      <p:bldP spid="114"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corrupted packet scenario</a:t>
            </a:r>
            <a:endParaRPr lang="en-US" sz="4400" dirty="0"/>
          </a:p>
        </p:txBody>
      </p:sp>
      <p:sp>
        <p:nvSpPr>
          <p:cNvPr id="133" name="Oval 3">
            <a:extLst>
              <a:ext uri="{FF2B5EF4-FFF2-40B4-BE49-F238E27FC236}">
                <a16:creationId xmlns:a16="http://schemas.microsoft.com/office/drawing/2014/main" id="{69A00FB9-348A-D448-9793-795F22B57161}"/>
              </a:ext>
            </a:extLst>
          </p:cNvPr>
          <p:cNvSpPr>
            <a:spLocks noChangeArrowheads="1"/>
          </p:cNvSpPr>
          <p:nvPr/>
        </p:nvSpPr>
        <p:spPr bwMode="auto">
          <a:xfrm>
            <a:off x="2448440"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4" name="Text Box 4">
            <a:extLst>
              <a:ext uri="{FF2B5EF4-FFF2-40B4-BE49-F238E27FC236}">
                <a16:creationId xmlns:a16="http://schemas.microsoft.com/office/drawing/2014/main" id="{77096BA8-8AE7-EA4F-B0FD-7469803EAB64}"/>
              </a:ext>
            </a:extLst>
          </p:cNvPr>
          <p:cNvSpPr txBox="1">
            <a:spLocks noChangeArrowheads="1"/>
          </p:cNvSpPr>
          <p:nvPr/>
        </p:nvSpPr>
        <p:spPr bwMode="auto">
          <a:xfrm>
            <a:off x="2346840"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5" name="Text Box 5">
            <a:extLst>
              <a:ext uri="{FF2B5EF4-FFF2-40B4-BE49-F238E27FC236}">
                <a16:creationId xmlns:a16="http://schemas.microsoft.com/office/drawing/2014/main" id="{D6DC2F34-5901-DE44-A6E9-F9649709412A}"/>
              </a:ext>
            </a:extLst>
          </p:cNvPr>
          <p:cNvSpPr txBox="1">
            <a:spLocks noChangeArrowheads="1"/>
          </p:cNvSpPr>
          <p:nvPr/>
        </p:nvSpPr>
        <p:spPr bwMode="auto">
          <a:xfrm>
            <a:off x="2756415"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6" name="Line 6">
            <a:extLst>
              <a:ext uri="{FF2B5EF4-FFF2-40B4-BE49-F238E27FC236}">
                <a16:creationId xmlns:a16="http://schemas.microsoft.com/office/drawing/2014/main" id="{D357F502-19B9-7A40-B1E5-CD7250CA97C6}"/>
              </a:ext>
            </a:extLst>
          </p:cNvPr>
          <p:cNvSpPr>
            <a:spLocks noChangeShapeType="1"/>
          </p:cNvSpPr>
          <p:nvPr/>
        </p:nvSpPr>
        <p:spPr bwMode="auto">
          <a:xfrm>
            <a:off x="2861190"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10">
            <a:extLst>
              <a:ext uri="{FF2B5EF4-FFF2-40B4-BE49-F238E27FC236}">
                <a16:creationId xmlns:a16="http://schemas.microsoft.com/office/drawing/2014/main" id="{3ADC35A3-77A4-3D42-9882-FB506CCCFA61}"/>
              </a:ext>
            </a:extLst>
          </p:cNvPr>
          <p:cNvSpPr>
            <a:spLocks/>
          </p:cNvSpPr>
          <p:nvPr/>
        </p:nvSpPr>
        <p:spPr bwMode="auto">
          <a:xfrm flipV="1">
            <a:off x="2808802"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Freeform 11">
            <a:extLst>
              <a:ext uri="{FF2B5EF4-FFF2-40B4-BE49-F238E27FC236}">
                <a16:creationId xmlns:a16="http://schemas.microsoft.com/office/drawing/2014/main" id="{3907903E-8186-0B48-B29F-40C6FD559F99}"/>
              </a:ext>
            </a:extLst>
          </p:cNvPr>
          <p:cNvSpPr>
            <a:spLocks/>
          </p:cNvSpPr>
          <p:nvPr/>
        </p:nvSpPr>
        <p:spPr bwMode="auto">
          <a:xfrm>
            <a:off x="2856427"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Freeform 14">
            <a:extLst>
              <a:ext uri="{FF2B5EF4-FFF2-40B4-BE49-F238E27FC236}">
                <a16:creationId xmlns:a16="http://schemas.microsoft.com/office/drawing/2014/main" id="{C5D67D61-82E5-5642-B2D5-452A20671145}"/>
              </a:ext>
            </a:extLst>
          </p:cNvPr>
          <p:cNvSpPr>
            <a:spLocks/>
          </p:cNvSpPr>
          <p:nvPr/>
        </p:nvSpPr>
        <p:spPr bwMode="auto">
          <a:xfrm>
            <a:off x="5004315"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Text Box 15">
            <a:extLst>
              <a:ext uri="{FF2B5EF4-FFF2-40B4-BE49-F238E27FC236}">
                <a16:creationId xmlns:a16="http://schemas.microsoft.com/office/drawing/2014/main" id="{7BABC5B8-9BD6-F145-8E9A-0912B8AEEF10}"/>
              </a:ext>
            </a:extLst>
          </p:cNvPr>
          <p:cNvSpPr txBox="1">
            <a:spLocks noChangeArrowheads="1"/>
          </p:cNvSpPr>
          <p:nvPr/>
        </p:nvSpPr>
        <p:spPr bwMode="auto">
          <a:xfrm>
            <a:off x="5313877"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Text Box 16">
            <a:extLst>
              <a:ext uri="{FF2B5EF4-FFF2-40B4-BE49-F238E27FC236}">
                <a16:creationId xmlns:a16="http://schemas.microsoft.com/office/drawing/2014/main" id="{BE38BF73-5EF1-6B42-B012-9E244200F5F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17">
            <a:extLst>
              <a:ext uri="{FF2B5EF4-FFF2-40B4-BE49-F238E27FC236}">
                <a16:creationId xmlns:a16="http://schemas.microsoft.com/office/drawing/2014/main" id="{6082D473-667E-D744-BD55-1C35E0FE8710}"/>
              </a:ext>
            </a:extLst>
          </p:cNvPr>
          <p:cNvSpPr>
            <a:spLocks noChangeShapeType="1"/>
          </p:cNvSpPr>
          <p:nvPr/>
        </p:nvSpPr>
        <p:spPr bwMode="auto">
          <a:xfrm>
            <a:off x="5407540"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2" name="Group 22">
            <a:extLst>
              <a:ext uri="{FF2B5EF4-FFF2-40B4-BE49-F238E27FC236}">
                <a16:creationId xmlns:a16="http://schemas.microsoft.com/office/drawing/2014/main" id="{DCE40CB4-F0AE-734E-AA44-08F29CD02D52}"/>
              </a:ext>
            </a:extLst>
          </p:cNvPr>
          <p:cNvGrpSpPr>
            <a:grpSpLocks/>
          </p:cNvGrpSpPr>
          <p:nvPr/>
        </p:nvGrpSpPr>
        <p:grpSpPr bwMode="auto">
          <a:xfrm>
            <a:off x="4043877" y="2362543"/>
            <a:ext cx="1074738" cy="962025"/>
            <a:chOff x="1540" y="2116"/>
            <a:chExt cx="677" cy="606"/>
          </a:xfrm>
        </p:grpSpPr>
        <p:sp>
          <p:nvSpPr>
            <p:cNvPr id="153" name="Oval 23">
              <a:extLst>
                <a:ext uri="{FF2B5EF4-FFF2-40B4-BE49-F238E27FC236}">
                  <a16:creationId xmlns:a16="http://schemas.microsoft.com/office/drawing/2014/main" id="{D3BB9C31-5D9C-684A-BB70-14F20480A9B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4" name="Text Box 24">
              <a:extLst>
                <a:ext uri="{FF2B5EF4-FFF2-40B4-BE49-F238E27FC236}">
                  <a16:creationId xmlns:a16="http://schemas.microsoft.com/office/drawing/2014/main" id="{7290D8CF-233C-DA4F-8144-17F1D181B533}"/>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55" name="Freeform 25">
            <a:extLst>
              <a:ext uri="{FF2B5EF4-FFF2-40B4-BE49-F238E27FC236}">
                <a16:creationId xmlns:a16="http://schemas.microsoft.com/office/drawing/2014/main" id="{1FC9F4AC-60DA-664B-8892-94963AC43A62}"/>
              </a:ext>
            </a:extLst>
          </p:cNvPr>
          <p:cNvSpPr>
            <a:spLocks/>
          </p:cNvSpPr>
          <p:nvPr/>
        </p:nvSpPr>
        <p:spPr bwMode="auto">
          <a:xfrm>
            <a:off x="8423790"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Oval 26">
            <a:extLst>
              <a:ext uri="{FF2B5EF4-FFF2-40B4-BE49-F238E27FC236}">
                <a16:creationId xmlns:a16="http://schemas.microsoft.com/office/drawing/2014/main" id="{C6A7C088-049A-2642-9A7F-7E6B3149EB38}"/>
              </a:ext>
            </a:extLst>
          </p:cNvPr>
          <p:cNvSpPr>
            <a:spLocks noChangeArrowheads="1"/>
          </p:cNvSpPr>
          <p:nvPr/>
        </p:nvSpPr>
        <p:spPr bwMode="auto">
          <a:xfrm>
            <a:off x="8515865"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Text Box 27">
            <a:extLst>
              <a:ext uri="{FF2B5EF4-FFF2-40B4-BE49-F238E27FC236}">
                <a16:creationId xmlns:a16="http://schemas.microsoft.com/office/drawing/2014/main" id="{579E5E2D-B23D-BF43-A731-1D8C59C74825}"/>
              </a:ext>
            </a:extLst>
          </p:cNvPr>
          <p:cNvSpPr txBox="1">
            <a:spLocks noChangeArrowheads="1"/>
          </p:cNvSpPr>
          <p:nvPr/>
        </p:nvSpPr>
        <p:spPr bwMode="auto">
          <a:xfrm>
            <a:off x="8428552"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8" name="Freeform 28">
            <a:extLst>
              <a:ext uri="{FF2B5EF4-FFF2-40B4-BE49-F238E27FC236}">
                <a16:creationId xmlns:a16="http://schemas.microsoft.com/office/drawing/2014/main" id="{82DEFCAC-19A6-8E44-8FD1-83883629ABA7}"/>
              </a:ext>
            </a:extLst>
          </p:cNvPr>
          <p:cNvSpPr>
            <a:spLocks/>
          </p:cNvSpPr>
          <p:nvPr/>
        </p:nvSpPr>
        <p:spPr bwMode="auto">
          <a:xfrm flipV="1">
            <a:off x="8436490"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9" name="Group 29">
            <a:extLst>
              <a:ext uri="{FF2B5EF4-FFF2-40B4-BE49-F238E27FC236}">
                <a16:creationId xmlns:a16="http://schemas.microsoft.com/office/drawing/2014/main" id="{C486E2AA-5514-8349-8774-4B86574332CB}"/>
              </a:ext>
            </a:extLst>
          </p:cNvPr>
          <p:cNvGrpSpPr>
            <a:grpSpLocks/>
          </p:cNvGrpSpPr>
          <p:nvPr/>
        </p:nvGrpSpPr>
        <p:grpSpPr bwMode="auto">
          <a:xfrm>
            <a:off x="2100777" y="2306981"/>
            <a:ext cx="1333500" cy="1004887"/>
            <a:chOff x="220" y="1365"/>
            <a:chExt cx="840" cy="633"/>
          </a:xfrm>
        </p:grpSpPr>
        <p:sp>
          <p:nvSpPr>
            <p:cNvPr id="160" name="Line 30">
              <a:extLst>
                <a:ext uri="{FF2B5EF4-FFF2-40B4-BE49-F238E27FC236}">
                  <a16:creationId xmlns:a16="http://schemas.microsoft.com/office/drawing/2014/main" id="{C0CC58D1-8C84-3E47-909F-D82E63AA1223}"/>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Oval 31">
              <a:extLst>
                <a:ext uri="{FF2B5EF4-FFF2-40B4-BE49-F238E27FC236}">
                  <a16:creationId xmlns:a16="http://schemas.microsoft.com/office/drawing/2014/main" id="{852C29BD-DA30-1D45-9733-0851CEB0A1B7}"/>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2" name="Group 32">
            <a:extLst>
              <a:ext uri="{FF2B5EF4-FFF2-40B4-BE49-F238E27FC236}">
                <a16:creationId xmlns:a16="http://schemas.microsoft.com/office/drawing/2014/main" id="{A05DCA54-BB9F-EB48-8E9C-19DBD5FE15BE}"/>
              </a:ext>
            </a:extLst>
          </p:cNvPr>
          <p:cNvGrpSpPr>
            <a:grpSpLocks/>
          </p:cNvGrpSpPr>
          <p:nvPr/>
        </p:nvGrpSpPr>
        <p:grpSpPr bwMode="auto">
          <a:xfrm>
            <a:off x="8085652" y="3637306"/>
            <a:ext cx="1414463" cy="1033462"/>
            <a:chOff x="3990" y="2203"/>
            <a:chExt cx="891" cy="651"/>
          </a:xfrm>
        </p:grpSpPr>
        <p:sp>
          <p:nvSpPr>
            <p:cNvPr id="163" name="Line 33">
              <a:extLst>
                <a:ext uri="{FF2B5EF4-FFF2-40B4-BE49-F238E27FC236}">
                  <a16:creationId xmlns:a16="http://schemas.microsoft.com/office/drawing/2014/main" id="{E80E2DDF-EEB5-964A-90BC-641CEA2AE378}"/>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4" name="Oval 34">
              <a:extLst>
                <a:ext uri="{FF2B5EF4-FFF2-40B4-BE49-F238E27FC236}">
                  <a16:creationId xmlns:a16="http://schemas.microsoft.com/office/drawing/2014/main" id="{1AD65A4C-E940-0B4D-BFA8-963C7F4DFAD4}"/>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5" name="Text Box 35">
            <a:extLst>
              <a:ext uri="{FF2B5EF4-FFF2-40B4-BE49-F238E27FC236}">
                <a16:creationId xmlns:a16="http://schemas.microsoft.com/office/drawing/2014/main" id="{EB12FDE8-F0FD-FF44-9743-6CC34031C13C}"/>
              </a:ext>
            </a:extLst>
          </p:cNvPr>
          <p:cNvSpPr txBox="1">
            <a:spLocks noChangeArrowheads="1"/>
          </p:cNvSpPr>
          <p:nvPr/>
        </p:nvSpPr>
        <p:spPr bwMode="auto">
          <a:xfrm>
            <a:off x="2781815"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Line 36">
            <a:extLst>
              <a:ext uri="{FF2B5EF4-FFF2-40B4-BE49-F238E27FC236}">
                <a16:creationId xmlns:a16="http://schemas.microsoft.com/office/drawing/2014/main" id="{EC5F8159-C72E-AD42-9E10-261F73F1A7D7}"/>
              </a:ext>
            </a:extLst>
          </p:cNvPr>
          <p:cNvSpPr>
            <a:spLocks noChangeShapeType="1"/>
          </p:cNvSpPr>
          <p:nvPr/>
        </p:nvSpPr>
        <p:spPr bwMode="auto">
          <a:xfrm>
            <a:off x="2762765"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Freeform 37">
            <a:extLst>
              <a:ext uri="{FF2B5EF4-FFF2-40B4-BE49-F238E27FC236}">
                <a16:creationId xmlns:a16="http://schemas.microsoft.com/office/drawing/2014/main" id="{35077D8E-9690-5846-914B-870B57CBFFC1}"/>
              </a:ext>
            </a:extLst>
          </p:cNvPr>
          <p:cNvSpPr>
            <a:spLocks/>
          </p:cNvSpPr>
          <p:nvPr/>
        </p:nvSpPr>
        <p:spPr bwMode="auto">
          <a:xfrm>
            <a:off x="2762765" y="2146643"/>
            <a:ext cx="6940550" cy="654050"/>
          </a:xfrm>
          <a:custGeom>
            <a:avLst/>
            <a:gdLst>
              <a:gd name="T0" fmla="*/ 0 w 4372"/>
              <a:gd name="T1" fmla="*/ 2147483647 h 412"/>
              <a:gd name="T2" fmla="*/ 2147483647 w 4372"/>
              <a:gd name="T3" fmla="*/ 0 h 412"/>
              <a:gd name="T4" fmla="*/ 2147483647 w 4372"/>
              <a:gd name="T5" fmla="*/ 2147483647 h 412"/>
              <a:gd name="T6" fmla="*/ 2147483647 w 4372"/>
              <a:gd name="T7" fmla="*/ 2147483647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8" name="Group 38">
            <a:extLst>
              <a:ext uri="{FF2B5EF4-FFF2-40B4-BE49-F238E27FC236}">
                <a16:creationId xmlns:a16="http://schemas.microsoft.com/office/drawing/2014/main" id="{39365D95-8B18-AE4F-9CEC-9330CADCC26B}"/>
              </a:ext>
            </a:extLst>
          </p:cNvPr>
          <p:cNvGrpSpPr>
            <a:grpSpLocks/>
          </p:cNvGrpSpPr>
          <p:nvPr/>
        </p:nvGrpSpPr>
        <p:grpSpPr bwMode="auto">
          <a:xfrm>
            <a:off x="2099190" y="2306981"/>
            <a:ext cx="1333500" cy="1004887"/>
            <a:chOff x="220" y="1365"/>
            <a:chExt cx="840" cy="633"/>
          </a:xfrm>
        </p:grpSpPr>
        <p:sp>
          <p:nvSpPr>
            <p:cNvPr id="169" name="Line 39">
              <a:extLst>
                <a:ext uri="{FF2B5EF4-FFF2-40B4-BE49-F238E27FC236}">
                  <a16:creationId xmlns:a16="http://schemas.microsoft.com/office/drawing/2014/main" id="{68593BDB-565B-C544-A698-EAB1100890B7}"/>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Oval 40">
              <a:extLst>
                <a:ext uri="{FF2B5EF4-FFF2-40B4-BE49-F238E27FC236}">
                  <a16:creationId xmlns:a16="http://schemas.microsoft.com/office/drawing/2014/main" id="{99432816-2BCC-7742-BBCC-636611297B08}"/>
                </a:ext>
              </a:extLst>
            </p:cNvPr>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1" name="Oval 41">
            <a:extLst>
              <a:ext uri="{FF2B5EF4-FFF2-40B4-BE49-F238E27FC236}">
                <a16:creationId xmlns:a16="http://schemas.microsoft.com/office/drawing/2014/main" id="{2992E4B8-7EF2-1A40-9095-9F4F00D2899A}"/>
              </a:ext>
            </a:extLst>
          </p:cNvPr>
          <p:cNvSpPr>
            <a:spLocks noChangeArrowheads="1"/>
          </p:cNvSpPr>
          <p:nvPr/>
        </p:nvSpPr>
        <p:spPr bwMode="auto">
          <a:xfrm>
            <a:off x="4083565"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FBE55EA3-B145-414B-A6FF-0F0EE400CF3B}"/>
              </a:ext>
            </a:extLst>
          </p:cNvPr>
          <p:cNvSpPr>
            <a:spLocks noChangeShapeType="1"/>
          </p:cNvSpPr>
          <p:nvPr/>
        </p:nvSpPr>
        <p:spPr bwMode="auto">
          <a:xfrm flipH="1">
            <a:off x="8012627"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Freeform 43">
            <a:extLst>
              <a:ext uri="{FF2B5EF4-FFF2-40B4-BE49-F238E27FC236}">
                <a16:creationId xmlns:a16="http://schemas.microsoft.com/office/drawing/2014/main" id="{59879249-0649-F24B-B236-6C80F47AAC2E}"/>
              </a:ext>
            </a:extLst>
          </p:cNvPr>
          <p:cNvSpPr>
            <a:spLocks/>
          </p:cNvSpPr>
          <p:nvPr/>
        </p:nvSpPr>
        <p:spPr bwMode="auto">
          <a:xfrm>
            <a:off x="2353297" y="3858893"/>
            <a:ext cx="7272844" cy="2363522"/>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000 h 10000"/>
              <a:gd name="connsiteX1" fmla="*/ 7637 w 10000"/>
              <a:gd name="connsiteY1" fmla="*/ 9715 h 10000"/>
              <a:gd name="connsiteX2" fmla="*/ 4476 w 10000"/>
              <a:gd name="connsiteY2" fmla="*/ 0 h 10000"/>
              <a:gd name="connsiteX3" fmla="*/ 0 w 10000"/>
              <a:gd name="connsiteY3" fmla="*/ 0 h 10000"/>
              <a:gd name="connsiteX0" fmla="*/ 10058 w 10058"/>
              <a:gd name="connsiteY0" fmla="*/ 9601 h 9715"/>
              <a:gd name="connsiteX1" fmla="*/ 7637 w 10058"/>
              <a:gd name="connsiteY1" fmla="*/ 9715 h 9715"/>
              <a:gd name="connsiteX2" fmla="*/ 4476 w 10058"/>
              <a:gd name="connsiteY2" fmla="*/ 0 h 9715"/>
              <a:gd name="connsiteX3" fmla="*/ 0 w 10058"/>
              <a:gd name="connsiteY3" fmla="*/ 0 h 9715"/>
              <a:gd name="connsiteX0" fmla="*/ 10000 w 10000"/>
              <a:gd name="connsiteY0" fmla="*/ 10059 h 10059"/>
              <a:gd name="connsiteX1" fmla="*/ 7593 w 10000"/>
              <a:gd name="connsiteY1" fmla="*/ 10000 h 10059"/>
              <a:gd name="connsiteX2" fmla="*/ 4450 w 10000"/>
              <a:gd name="connsiteY2" fmla="*/ 0 h 10059"/>
              <a:gd name="connsiteX3" fmla="*/ 0 w 10000"/>
              <a:gd name="connsiteY3" fmla="*/ 0 h 10059"/>
              <a:gd name="connsiteX0" fmla="*/ 10019 w 10019"/>
              <a:gd name="connsiteY0" fmla="*/ 10000 h 10000"/>
              <a:gd name="connsiteX1" fmla="*/ 7593 w 10019"/>
              <a:gd name="connsiteY1" fmla="*/ 10000 h 10000"/>
              <a:gd name="connsiteX2" fmla="*/ 4450 w 10019"/>
              <a:gd name="connsiteY2" fmla="*/ 0 h 10000"/>
              <a:gd name="connsiteX3" fmla="*/ 0 w 10019"/>
              <a:gd name="connsiteY3" fmla="*/ 0 h 10000"/>
              <a:gd name="connsiteX0" fmla="*/ 10019 w 10019"/>
              <a:gd name="connsiteY0" fmla="*/ 10586 h 10586"/>
              <a:gd name="connsiteX1" fmla="*/ 7593 w 10019"/>
              <a:gd name="connsiteY1" fmla="*/ 10586 h 10586"/>
              <a:gd name="connsiteX2" fmla="*/ 3989 w 10019"/>
              <a:gd name="connsiteY2" fmla="*/ 0 h 10586"/>
              <a:gd name="connsiteX3" fmla="*/ 0 w 10019"/>
              <a:gd name="connsiteY3" fmla="*/ 586 h 10586"/>
              <a:gd name="connsiteX0" fmla="*/ 10845 w 10845"/>
              <a:gd name="connsiteY0" fmla="*/ 10762 h 10762"/>
              <a:gd name="connsiteX1" fmla="*/ 8419 w 10845"/>
              <a:gd name="connsiteY1" fmla="*/ 10762 h 10762"/>
              <a:gd name="connsiteX2" fmla="*/ 4815 w 10845"/>
              <a:gd name="connsiteY2" fmla="*/ 176 h 10762"/>
              <a:gd name="connsiteX3" fmla="*/ 0 w 10845"/>
              <a:gd name="connsiteY3" fmla="*/ 0 h 10762"/>
              <a:gd name="connsiteX0" fmla="*/ 10845 w 10845"/>
              <a:gd name="connsiteY0" fmla="*/ 10762 h 10762"/>
              <a:gd name="connsiteX1" fmla="*/ 8419 w 10845"/>
              <a:gd name="connsiteY1" fmla="*/ 10762 h 10762"/>
              <a:gd name="connsiteX2" fmla="*/ 4911 w 10845"/>
              <a:gd name="connsiteY2" fmla="*/ 0 h 10762"/>
              <a:gd name="connsiteX3" fmla="*/ 0 w 10845"/>
              <a:gd name="connsiteY3" fmla="*/ 0 h 10762"/>
            </a:gdLst>
            <a:ahLst/>
            <a:cxnLst>
              <a:cxn ang="0">
                <a:pos x="connsiteX0" y="connsiteY0"/>
              </a:cxn>
              <a:cxn ang="0">
                <a:pos x="connsiteX1" y="connsiteY1"/>
              </a:cxn>
              <a:cxn ang="0">
                <a:pos x="connsiteX2" y="connsiteY2"/>
              </a:cxn>
              <a:cxn ang="0">
                <a:pos x="connsiteX3" y="connsiteY3"/>
              </a:cxn>
            </a:cxnLst>
            <a:rect l="l" t="t" r="r" b="b"/>
            <a:pathLst>
              <a:path w="10845" h="10762">
                <a:moveTo>
                  <a:pt x="10845" y="10762"/>
                </a:moveTo>
                <a:lnTo>
                  <a:pt x="8419" y="10762"/>
                </a:lnTo>
                <a:lnTo>
                  <a:pt x="4911"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4" name="Group 44">
            <a:extLst>
              <a:ext uri="{FF2B5EF4-FFF2-40B4-BE49-F238E27FC236}">
                <a16:creationId xmlns:a16="http://schemas.microsoft.com/office/drawing/2014/main" id="{4CB3F7B7-A92F-9B44-92D1-D6DEC5F500AB}"/>
              </a:ext>
            </a:extLst>
          </p:cNvPr>
          <p:cNvGrpSpPr>
            <a:grpSpLocks/>
          </p:cNvGrpSpPr>
          <p:nvPr/>
        </p:nvGrpSpPr>
        <p:grpSpPr bwMode="auto">
          <a:xfrm>
            <a:off x="2099190" y="2306981"/>
            <a:ext cx="1333500" cy="1004887"/>
            <a:chOff x="220" y="1365"/>
            <a:chExt cx="840" cy="633"/>
          </a:xfrm>
        </p:grpSpPr>
        <p:sp>
          <p:nvSpPr>
            <p:cNvPr id="175" name="Line 45">
              <a:extLst>
                <a:ext uri="{FF2B5EF4-FFF2-40B4-BE49-F238E27FC236}">
                  <a16:creationId xmlns:a16="http://schemas.microsoft.com/office/drawing/2014/main" id="{DA8F54E3-D3E2-5B44-B37B-20E7E272BF11}"/>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Oval 46">
              <a:extLst>
                <a:ext uri="{FF2B5EF4-FFF2-40B4-BE49-F238E27FC236}">
                  <a16:creationId xmlns:a16="http://schemas.microsoft.com/office/drawing/2014/main" id="{33BDD6FC-64CC-2347-921C-94F2A9140CA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7" name="Oval 47">
            <a:extLst>
              <a:ext uri="{FF2B5EF4-FFF2-40B4-BE49-F238E27FC236}">
                <a16:creationId xmlns:a16="http://schemas.microsoft.com/office/drawing/2014/main" id="{2345AD26-ED57-8F45-B85E-B4144CC9753D}"/>
              </a:ext>
            </a:extLst>
          </p:cNvPr>
          <p:cNvSpPr>
            <a:spLocks noChangeArrowheads="1"/>
          </p:cNvSpPr>
          <p:nvPr/>
        </p:nvSpPr>
        <p:spPr bwMode="auto">
          <a:xfrm>
            <a:off x="4080390" y="2367306"/>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Line 48">
            <a:extLst>
              <a:ext uri="{FF2B5EF4-FFF2-40B4-BE49-F238E27FC236}">
                <a16:creationId xmlns:a16="http://schemas.microsoft.com/office/drawing/2014/main" id="{99C86BB6-8396-7A4F-A95C-226EFE593D74}"/>
              </a:ext>
            </a:extLst>
          </p:cNvPr>
          <p:cNvSpPr>
            <a:spLocks noChangeShapeType="1"/>
          </p:cNvSpPr>
          <p:nvPr/>
        </p:nvSpPr>
        <p:spPr bwMode="auto">
          <a:xfrm>
            <a:off x="8304727" y="2634006"/>
            <a:ext cx="0" cy="817562"/>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Freeform 49">
            <a:extLst>
              <a:ext uri="{FF2B5EF4-FFF2-40B4-BE49-F238E27FC236}">
                <a16:creationId xmlns:a16="http://schemas.microsoft.com/office/drawing/2014/main" id="{A524866B-F3C3-0047-A24A-49C2FB7D032D}"/>
              </a:ext>
            </a:extLst>
          </p:cNvPr>
          <p:cNvSpPr>
            <a:spLocks/>
          </p:cNvSpPr>
          <p:nvPr/>
        </p:nvSpPr>
        <p:spPr bwMode="auto">
          <a:xfrm>
            <a:off x="5409127" y="2356193"/>
            <a:ext cx="4378325" cy="1025525"/>
          </a:xfrm>
          <a:custGeom>
            <a:avLst/>
            <a:gdLst>
              <a:gd name="T0" fmla="*/ 2147483647 w 2758"/>
              <a:gd name="T1" fmla="*/ 2147483647 h 646"/>
              <a:gd name="T2" fmla="*/ 2147483647 w 2758"/>
              <a:gd name="T3" fmla="*/ 2147483647 h 646"/>
              <a:gd name="T4" fmla="*/ 2147483647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0">
            <a:extLst>
              <a:ext uri="{FF2B5EF4-FFF2-40B4-BE49-F238E27FC236}">
                <a16:creationId xmlns:a16="http://schemas.microsoft.com/office/drawing/2014/main" id="{E379A4B3-232E-9D4E-A4C6-40DC647EE314}"/>
              </a:ext>
            </a:extLst>
          </p:cNvPr>
          <p:cNvSpPr>
            <a:spLocks noChangeShapeType="1"/>
          </p:cNvSpPr>
          <p:nvPr/>
        </p:nvSpPr>
        <p:spPr bwMode="auto">
          <a:xfrm>
            <a:off x="5299590" y="2230781"/>
            <a:ext cx="0" cy="846137"/>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51">
            <a:extLst>
              <a:ext uri="{FF2B5EF4-FFF2-40B4-BE49-F238E27FC236}">
                <a16:creationId xmlns:a16="http://schemas.microsoft.com/office/drawing/2014/main" id="{7739BB93-5816-A945-B555-C2290DB78FDA}"/>
              </a:ext>
            </a:extLst>
          </p:cNvPr>
          <p:cNvSpPr>
            <a:spLocks/>
          </p:cNvSpPr>
          <p:nvPr/>
        </p:nvSpPr>
        <p:spPr bwMode="auto">
          <a:xfrm>
            <a:off x="5394840" y="3091206"/>
            <a:ext cx="5464750" cy="1966367"/>
          </a:xfrm>
          <a:custGeom>
            <a:avLst/>
            <a:gdLst>
              <a:gd name="T0" fmla="*/ 0 w 2566"/>
              <a:gd name="T1" fmla="*/ 0 h 1344"/>
              <a:gd name="T2" fmla="*/ 2147483647 w 2566"/>
              <a:gd name="T3" fmla="*/ 0 h 1344"/>
              <a:gd name="T4" fmla="*/ 2147483647 w 2566"/>
              <a:gd name="T5" fmla="*/ 2147483647 h 1344"/>
              <a:gd name="T6" fmla="*/ 2147483647 w 2566"/>
              <a:gd name="T7" fmla="*/ 2147483647 h 1344"/>
              <a:gd name="T8" fmla="*/ 0 60000 65536"/>
              <a:gd name="T9" fmla="*/ 0 60000 65536"/>
              <a:gd name="T10" fmla="*/ 0 60000 65536"/>
              <a:gd name="T11" fmla="*/ 0 60000 65536"/>
              <a:gd name="connsiteX0" fmla="*/ 0 w 10000"/>
              <a:gd name="connsiteY0" fmla="*/ 0 h 10000"/>
              <a:gd name="connsiteX1" fmla="*/ 3948 w 10000"/>
              <a:gd name="connsiteY1" fmla="*/ 0 h 10000"/>
              <a:gd name="connsiteX2" fmla="*/ 6367 w 10000"/>
              <a:gd name="connsiteY2" fmla="*/ 9215 h 10000"/>
              <a:gd name="connsiteX3" fmla="*/ 10000 w 10000"/>
              <a:gd name="connsiteY3" fmla="*/ 10000 h 10000"/>
              <a:gd name="connsiteX0" fmla="*/ 0 w 13541"/>
              <a:gd name="connsiteY0" fmla="*/ 0 h 9215"/>
              <a:gd name="connsiteX1" fmla="*/ 3948 w 13541"/>
              <a:gd name="connsiteY1" fmla="*/ 0 h 9215"/>
              <a:gd name="connsiteX2" fmla="*/ 6367 w 13541"/>
              <a:gd name="connsiteY2" fmla="*/ 9215 h 9215"/>
              <a:gd name="connsiteX3" fmla="*/ 13541 w 13541"/>
              <a:gd name="connsiteY3" fmla="*/ 9155 h 9215"/>
              <a:gd name="connsiteX0" fmla="*/ 0 w 9977"/>
              <a:gd name="connsiteY0" fmla="*/ 0 h 10132"/>
              <a:gd name="connsiteX1" fmla="*/ 2916 w 9977"/>
              <a:gd name="connsiteY1" fmla="*/ 0 h 10132"/>
              <a:gd name="connsiteX2" fmla="*/ 4702 w 9977"/>
              <a:gd name="connsiteY2" fmla="*/ 10000 h 10132"/>
              <a:gd name="connsiteX3" fmla="*/ 9977 w 9977"/>
              <a:gd name="connsiteY3" fmla="*/ 10132 h 10132"/>
              <a:gd name="connsiteX0" fmla="*/ 0 w 9930"/>
              <a:gd name="connsiteY0" fmla="*/ 0 h 9871"/>
              <a:gd name="connsiteX1" fmla="*/ 2923 w 9930"/>
              <a:gd name="connsiteY1" fmla="*/ 0 h 9871"/>
              <a:gd name="connsiteX2" fmla="*/ 4713 w 9930"/>
              <a:gd name="connsiteY2" fmla="*/ 9870 h 9871"/>
              <a:gd name="connsiteX3" fmla="*/ 9930 w 9930"/>
              <a:gd name="connsiteY3" fmla="*/ 9871 h 9871"/>
            </a:gdLst>
            <a:ahLst/>
            <a:cxnLst>
              <a:cxn ang="0">
                <a:pos x="connsiteX0" y="connsiteY0"/>
              </a:cxn>
              <a:cxn ang="0">
                <a:pos x="connsiteX1" y="connsiteY1"/>
              </a:cxn>
              <a:cxn ang="0">
                <a:pos x="connsiteX2" y="connsiteY2"/>
              </a:cxn>
              <a:cxn ang="0">
                <a:pos x="connsiteX3" y="connsiteY3"/>
              </a:cxn>
            </a:cxnLst>
            <a:rect l="l" t="t" r="r" b="b"/>
            <a:pathLst>
              <a:path w="9930" h="9871">
                <a:moveTo>
                  <a:pt x="0" y="0"/>
                </a:moveTo>
                <a:lnTo>
                  <a:pt x="2923" y="0"/>
                </a:lnTo>
                <a:lnTo>
                  <a:pt x="4713" y="9870"/>
                </a:lnTo>
                <a:lnTo>
                  <a:pt x="9930" y="987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3" name="Group 18">
            <a:extLst>
              <a:ext uri="{FF2B5EF4-FFF2-40B4-BE49-F238E27FC236}">
                <a16:creationId xmlns:a16="http://schemas.microsoft.com/office/drawing/2014/main" id="{E284CB69-9F56-5447-BEF7-41A6F2097E8E}"/>
              </a:ext>
            </a:extLst>
          </p:cNvPr>
          <p:cNvGrpSpPr>
            <a:grpSpLocks/>
          </p:cNvGrpSpPr>
          <p:nvPr/>
        </p:nvGrpSpPr>
        <p:grpSpPr bwMode="auto">
          <a:xfrm>
            <a:off x="8325876" y="3094378"/>
            <a:ext cx="1828800" cy="257175"/>
            <a:chOff x="2222" y="3039"/>
            <a:chExt cx="1152" cy="162"/>
          </a:xfrm>
        </p:grpSpPr>
        <p:sp>
          <p:nvSpPr>
            <p:cNvPr id="184" name="Text Box 19">
              <a:extLst>
                <a:ext uri="{FF2B5EF4-FFF2-40B4-BE49-F238E27FC236}">
                  <a16:creationId xmlns:a16="http://schemas.microsoft.com/office/drawing/2014/main" id="{678874A7-3358-5245-A855-DD7E0879D4F7}"/>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Line 21">
              <a:extLst>
                <a:ext uri="{FF2B5EF4-FFF2-40B4-BE49-F238E27FC236}">
                  <a16:creationId xmlns:a16="http://schemas.microsoft.com/office/drawing/2014/main" id="{56F7C457-03D8-8D48-AA90-B8A469907EAC}"/>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6" name="Text Box 20">
            <a:extLst>
              <a:ext uri="{FF2B5EF4-FFF2-40B4-BE49-F238E27FC236}">
                <a16:creationId xmlns:a16="http://schemas.microsoft.com/office/drawing/2014/main" id="{69FC3B3A-305F-9B42-8C7E-1C83075E3B36}"/>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5E98E9E8-48DD-2748-A76A-B86C9C5E697C}"/>
              </a:ext>
            </a:extLst>
          </p:cNvPr>
          <p:cNvGrpSpPr/>
          <p:nvPr/>
        </p:nvGrpSpPr>
        <p:grpSpPr>
          <a:xfrm>
            <a:off x="8049650" y="5037504"/>
            <a:ext cx="4142349" cy="933582"/>
            <a:chOff x="8049650" y="5037504"/>
            <a:chExt cx="4142349" cy="933582"/>
          </a:xfrm>
        </p:grpSpPr>
        <p:sp>
          <p:nvSpPr>
            <p:cNvPr id="188" name="Text Box 7">
              <a:extLst>
                <a:ext uri="{FF2B5EF4-FFF2-40B4-BE49-F238E27FC236}">
                  <a16:creationId xmlns:a16="http://schemas.microsoft.com/office/drawing/2014/main" id="{547ACF72-ABFE-F64D-A037-06CF279C9791}"/>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9" name="Text Box 8">
              <a:extLst>
                <a:ext uri="{FF2B5EF4-FFF2-40B4-BE49-F238E27FC236}">
                  <a16:creationId xmlns:a16="http://schemas.microsoft.com/office/drawing/2014/main" id="{ECD6AB09-3FC5-E94A-8358-34E4DEA2C45B}"/>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7D4185C1-C6BE-C246-B80B-AE0463D5FBCE}"/>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roup 191">
            <a:extLst>
              <a:ext uri="{FF2B5EF4-FFF2-40B4-BE49-F238E27FC236}">
                <a16:creationId xmlns:a16="http://schemas.microsoft.com/office/drawing/2014/main" id="{72958F88-7074-B842-A46E-481DB4E01207}"/>
              </a:ext>
            </a:extLst>
          </p:cNvPr>
          <p:cNvGrpSpPr/>
          <p:nvPr/>
        </p:nvGrpSpPr>
        <p:grpSpPr>
          <a:xfrm>
            <a:off x="2271408" y="3285357"/>
            <a:ext cx="3548062" cy="989290"/>
            <a:chOff x="2270357" y="3283338"/>
            <a:chExt cx="3548062" cy="989290"/>
          </a:xfrm>
        </p:grpSpPr>
        <p:sp>
          <p:nvSpPr>
            <p:cNvPr id="193" name="Freeform 11">
              <a:extLst>
                <a:ext uri="{FF2B5EF4-FFF2-40B4-BE49-F238E27FC236}">
                  <a16:creationId xmlns:a16="http://schemas.microsoft.com/office/drawing/2014/main" id="{52733FCF-77DF-9549-96B3-58AA1212641C}"/>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94" name="Group 193">
              <a:extLst>
                <a:ext uri="{FF2B5EF4-FFF2-40B4-BE49-F238E27FC236}">
                  <a16:creationId xmlns:a16="http://schemas.microsoft.com/office/drawing/2014/main" id="{C96D5C38-D258-7844-A167-A26AFEEF24DC}"/>
                </a:ext>
              </a:extLst>
            </p:cNvPr>
            <p:cNvGrpSpPr/>
            <p:nvPr/>
          </p:nvGrpSpPr>
          <p:grpSpPr>
            <a:xfrm>
              <a:off x="2270357" y="3545923"/>
              <a:ext cx="3548062" cy="726705"/>
              <a:chOff x="2270357" y="3545923"/>
              <a:chExt cx="3548062" cy="726705"/>
            </a:xfrm>
          </p:grpSpPr>
          <p:sp>
            <p:nvSpPr>
              <p:cNvPr id="195" name="Text Box 12">
                <a:extLst>
                  <a:ext uri="{FF2B5EF4-FFF2-40B4-BE49-F238E27FC236}">
                    <a16:creationId xmlns:a16="http://schemas.microsoft.com/office/drawing/2014/main" id="{3746DB42-5771-AD4D-9F11-055A2239F8E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6" name="Line 13">
                <a:extLst>
                  <a:ext uri="{FF2B5EF4-FFF2-40B4-BE49-F238E27FC236}">
                    <a16:creationId xmlns:a16="http://schemas.microsoft.com/office/drawing/2014/main" id="{F8840150-1E50-BA43-88E4-6F9188C56B55}"/>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Text Box 48">
                <a:extLst>
                  <a:ext uri="{FF2B5EF4-FFF2-40B4-BE49-F238E27FC236}">
                    <a16:creationId xmlns:a16="http://schemas.microsoft.com/office/drawing/2014/main" id="{13B3F6FD-1B58-2540-B908-71B7D9EFB8FD}"/>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98" name="Text Box 19">
            <a:extLst>
              <a:ext uri="{FF2B5EF4-FFF2-40B4-BE49-F238E27FC236}">
                <a16:creationId xmlns:a16="http://schemas.microsoft.com/office/drawing/2014/main" id="{A11F89D9-6E4B-F142-B680-CA9246FEB5B1}"/>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99" name="Text Box 20">
            <a:extLst>
              <a:ext uri="{FF2B5EF4-FFF2-40B4-BE49-F238E27FC236}">
                <a16:creationId xmlns:a16="http://schemas.microsoft.com/office/drawing/2014/main" id="{F9D8503E-DBC4-144B-9DCA-064A69A8F4DF}"/>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Tree>
    <p:extLst>
      <p:ext uri="{BB962C8B-B14F-4D97-AF65-F5344CB8AC3E}">
        <p14:creationId xmlns:p14="http://schemas.microsoft.com/office/powerpoint/2010/main" val="3804918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dissolve">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2"/>
                                        </p:tgtEl>
                                        <p:attrNameLst>
                                          <p:attrName>style.visibility</p:attrName>
                                        </p:attrNameLst>
                                      </p:cBhvr>
                                      <p:to>
                                        <p:strVal val="visible"/>
                                      </p:to>
                                    </p:set>
                                    <p:animEffect transition="in" filter="dissolve">
                                      <p:cBhvr>
                                        <p:cTn id="12" dur="500"/>
                                        <p:tgtEl>
                                          <p:spTgt spid="1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wipe(up)">
                                      <p:cBhvr>
                                        <p:cTn id="17" dur="1000"/>
                                        <p:tgtEl>
                                          <p:spTgt spid="166"/>
                                        </p:tgtEl>
                                      </p:cBhvr>
                                    </p:animEffect>
                                  </p:childTnLst>
                                  <p:subTnLst>
                                    <p:set>
                                      <p:cBhvr override="childStyle">
                                        <p:cTn dur="1" fill="hold" display="0" masterRel="nextClick" afterEffect="1"/>
                                        <p:tgtEl>
                                          <p:spTgt spid="16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7"/>
                                        </p:tgtEl>
                                        <p:attrNameLst>
                                          <p:attrName>style.visibility</p:attrName>
                                        </p:attrNameLst>
                                      </p:cBhvr>
                                      <p:to>
                                        <p:strVal val="visible"/>
                                      </p:to>
                                    </p:set>
                                    <p:animEffect transition="in" filter="wipe(left)">
                                      <p:cBhvr>
                                        <p:cTn id="22" dur="1000"/>
                                        <p:tgtEl>
                                          <p:spTgt spid="167"/>
                                        </p:tgtEl>
                                      </p:cBhvr>
                                    </p:animEffect>
                                  </p:childTnLst>
                                  <p:subTnLst>
                                    <p:set>
                                      <p:cBhvr override="childStyle">
                                        <p:cTn dur="1" fill="hold" display="0" masterRel="nextClick" afterEffect="1"/>
                                        <p:tgtEl>
                                          <p:spTgt spid="167"/>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8"/>
                                        </p:tgtEl>
                                        <p:attrNameLst>
                                          <p:attrName>style.visibility</p:attrName>
                                        </p:attrNameLst>
                                      </p:cBhvr>
                                      <p:to>
                                        <p:strVal val="visible"/>
                                      </p:to>
                                    </p:set>
                                    <p:animEffect transition="in" filter="wipe(up)">
                                      <p:cBhvr>
                                        <p:cTn id="31" dur="1000"/>
                                        <p:tgtEl>
                                          <p:spTgt spid="178"/>
                                        </p:tgtEl>
                                      </p:cBhvr>
                                    </p:animEffect>
                                  </p:childTnLst>
                                  <p:subTnLst>
                                    <p:set>
                                      <p:cBhvr override="childStyle">
                                        <p:cTn dur="1" fill="hold" display="0" masterRel="nextClick" afterEffect="1"/>
                                        <p:tgtEl>
                                          <p:spTgt spid="178"/>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79"/>
                                        </p:tgtEl>
                                        <p:attrNameLst>
                                          <p:attrName>style.visibility</p:attrName>
                                        </p:attrNameLst>
                                      </p:cBhvr>
                                      <p:to>
                                        <p:strVal val="visible"/>
                                      </p:to>
                                    </p:set>
                                    <p:animEffect transition="in" filter="wipe(right)">
                                      <p:cBhvr>
                                        <p:cTn id="36" dur="1000"/>
                                        <p:tgtEl>
                                          <p:spTgt spid="179"/>
                                        </p:tgtEl>
                                      </p:cBhvr>
                                    </p:animEffect>
                                  </p:childTnLst>
                                  <p:subTnLst>
                                    <p:set>
                                      <p:cBhvr override="childStyle">
                                        <p:cTn dur="1" fill="hold" display="0" masterRel="nextClick" afterEffect="1"/>
                                        <p:tgtEl>
                                          <p:spTgt spid="17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180"/>
                                        </p:tgtEl>
                                        <p:attrNameLst>
                                          <p:attrName>style.visibility</p:attrName>
                                        </p:attrNameLst>
                                      </p:cBhvr>
                                      <p:to>
                                        <p:strVal val="visible"/>
                                      </p:to>
                                    </p:set>
                                    <p:animEffect transition="in" filter="wipe(up)">
                                      <p:cBhvr>
                                        <p:cTn id="41" dur="1000"/>
                                        <p:tgtEl>
                                          <p:spTgt spid="180"/>
                                        </p:tgtEl>
                                      </p:cBhvr>
                                    </p:animEffect>
                                  </p:childTnLst>
                                  <p:subTnLst>
                                    <p:set>
                                      <p:cBhvr override="childStyle">
                                        <p:cTn dur="1" fill="hold" display="0" masterRel="nextClick" afterEffect="1"/>
                                        <p:tgtEl>
                                          <p:spTgt spid="18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wipe(left)">
                                      <p:cBhvr>
                                        <p:cTn id="46" dur="2000"/>
                                        <p:tgtEl>
                                          <p:spTgt spid="181"/>
                                        </p:tgtEl>
                                      </p:cBhvr>
                                    </p:animEffect>
                                  </p:childTnLst>
                                  <p:subTnLst>
                                    <p:set>
                                      <p:cBhvr override="childStyle">
                                        <p:cTn dur="1" fill="hold" display="0" masterRel="nextClick" afterEffect="1"/>
                                        <p:tgtEl>
                                          <p:spTgt spid="181"/>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up)">
                                      <p:cBhvr>
                                        <p:cTn id="51" dur="1000"/>
                                        <p:tgtEl>
                                          <p:spTgt spid="172"/>
                                        </p:tgtEl>
                                      </p:cBhvr>
                                    </p:animEffect>
                                  </p:childTnLst>
                                  <p:subTnLst>
                                    <p:set>
                                      <p:cBhvr override="childStyle">
                                        <p:cTn dur="1" fill="hold" display="0" masterRel="nextClick" afterEffect="1"/>
                                        <p:tgtEl>
                                          <p:spTgt spid="172"/>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173"/>
                                        </p:tgtEl>
                                        <p:attrNameLst>
                                          <p:attrName>style.visibility</p:attrName>
                                        </p:attrNameLst>
                                      </p:cBhvr>
                                      <p:to>
                                        <p:strVal val="visible"/>
                                      </p:to>
                                    </p:set>
                                    <p:animEffect transition="in" filter="wipe(down)">
                                      <p:cBhvr>
                                        <p:cTn id="56" dur="1000"/>
                                        <p:tgtEl>
                                          <p:spTgt spid="173"/>
                                        </p:tgtEl>
                                      </p:cBhvr>
                                    </p:animEffect>
                                  </p:childTnLst>
                                </p:cTn>
                              </p:par>
                            </p:childTnLst>
                          </p:cTn>
                        </p:par>
                        <p:par>
                          <p:cTn id="57" fill="hold">
                            <p:stCondLst>
                              <p:cond delay="1000"/>
                            </p:stCondLst>
                            <p:childTnLst>
                              <p:par>
                                <p:cTn id="58" presetID="1" presetClass="entr" presetSubtype="0" fill="hold" nodeType="afterEffect">
                                  <p:stCondLst>
                                    <p:cond delay="0"/>
                                  </p:stCondLst>
                                  <p:childTnLst>
                                    <p:set>
                                      <p:cBhvr>
                                        <p:cTn id="59" dur="1" fill="hold">
                                          <p:stCondLst>
                                            <p:cond delay="0"/>
                                          </p:stCondLst>
                                        </p:cTn>
                                        <p:tgtEl>
                                          <p:spTgt spid="174"/>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177"/>
                                        </p:tgtEl>
                                        <p:attrNameLst>
                                          <p:attrName>style.visibility</p:attrName>
                                        </p:attrNameLst>
                                      </p:cBhvr>
                                      <p:to>
                                        <p:strVal val="visible"/>
                                      </p:to>
                                    </p:set>
                                  </p:childTnLst>
                                </p:cTn>
                              </p:par>
                              <p:par>
                                <p:cTn id="62" presetID="1" presetClass="entr" presetSubtype="0" fill="hold" grpId="1" nodeType="with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animBg="1"/>
      <p:bldP spid="177" grpId="0" animBg="1"/>
      <p:bldP spid="17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has a fatal flaw!</a:t>
            </a:r>
            <a:endParaRPr lang="en-US" sz="4400" dirty="0"/>
          </a:p>
        </p:txBody>
      </p:sp>
      <p:sp>
        <p:nvSpPr>
          <p:cNvPr id="54" name="Rectangle 3">
            <a:extLst>
              <a:ext uri="{FF2B5EF4-FFF2-40B4-BE49-F238E27FC236}">
                <a16:creationId xmlns:a16="http://schemas.microsoft.com/office/drawing/2014/main" id="{24A7E6D3-44BD-F44B-9E30-860EE5046FF6}"/>
              </a:ext>
            </a:extLst>
          </p:cNvPr>
          <p:cNvSpPr txBox="1">
            <a:spLocks noChangeArrowheads="1"/>
          </p:cNvSpPr>
          <p:nvPr/>
        </p:nvSpPr>
        <p:spPr>
          <a:xfrm>
            <a:off x="691480" y="1384568"/>
            <a:ext cx="58252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happens if ACK/NAK corrupted</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know what happened at receiver!</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just retransmit: possible duplicate</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ct val="60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Rectangle 4">
            <a:extLst>
              <a:ext uri="{FF2B5EF4-FFF2-40B4-BE49-F238E27FC236}">
                <a16:creationId xmlns:a16="http://schemas.microsoft.com/office/drawing/2014/main" id="{A5980F19-9541-754D-B1F9-A97DD6E77B8E}"/>
              </a:ext>
            </a:extLst>
          </p:cNvPr>
          <p:cNvSpPr txBox="1">
            <a:spLocks noChangeArrowheads="1"/>
          </p:cNvSpPr>
          <p:nvPr/>
        </p:nvSpPr>
        <p:spPr>
          <a:xfrm>
            <a:off x="6207334" y="1371689"/>
            <a:ext cx="5293186" cy="3063891"/>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handling duplicates</a:t>
            </a:r>
            <a:r>
              <a:rPr kumimoji="0" lang="en-US" altLang="en-US" sz="35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retransmits current pkt if ACK/NAK corrupted</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adds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sequence number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each pkt</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discards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deliver up) duplicate pkt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6" name="Group 13">
            <a:extLst>
              <a:ext uri="{FF2B5EF4-FFF2-40B4-BE49-F238E27FC236}">
                <a16:creationId xmlns:a16="http://schemas.microsoft.com/office/drawing/2014/main" id="{DD203542-E210-7447-A332-31A71101B61E}"/>
              </a:ext>
            </a:extLst>
          </p:cNvPr>
          <p:cNvGrpSpPr>
            <a:grpSpLocks/>
          </p:cNvGrpSpPr>
          <p:nvPr/>
        </p:nvGrpSpPr>
        <p:grpSpPr bwMode="auto">
          <a:xfrm>
            <a:off x="3103667" y="4578498"/>
            <a:ext cx="5984666" cy="1603375"/>
            <a:chOff x="1552" y="2800"/>
            <a:chExt cx="2578" cy="1010"/>
          </a:xfrm>
        </p:grpSpPr>
        <p:sp>
          <p:nvSpPr>
            <p:cNvPr id="57" name="Rectangle 7">
              <a:extLst>
                <a:ext uri="{FF2B5EF4-FFF2-40B4-BE49-F238E27FC236}">
                  <a16:creationId xmlns:a16="http://schemas.microsoft.com/office/drawing/2014/main" id="{7263B3B4-235C-B144-9AEF-471ED41D188E}"/>
                </a:ext>
              </a:extLst>
            </p:cNvPr>
            <p:cNvSpPr>
              <a:spLocks noChangeArrowheads="1"/>
            </p:cNvSpPr>
            <p:nvPr/>
          </p:nvSpPr>
          <p:spPr bwMode="auto">
            <a:xfrm>
              <a:off x="1552" y="2974"/>
              <a:ext cx="2578" cy="836"/>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8" name="Rectangle 9">
              <a:extLst>
                <a:ext uri="{FF2B5EF4-FFF2-40B4-BE49-F238E27FC236}">
                  <a16:creationId xmlns:a16="http://schemas.microsoft.com/office/drawing/2014/main" id="{2C183582-BCD6-964F-9986-EC99BBA65A9F}"/>
                </a:ext>
              </a:extLst>
            </p:cNvPr>
            <p:cNvSpPr>
              <a:spLocks noChangeArrowheads="1"/>
            </p:cNvSpPr>
            <p:nvPr/>
          </p:nvSpPr>
          <p:spPr bwMode="auto">
            <a:xfrm>
              <a:off x="2226" y="2864"/>
              <a:ext cx="596"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9" name="Text Box 10">
              <a:extLst>
                <a:ext uri="{FF2B5EF4-FFF2-40B4-BE49-F238E27FC236}">
                  <a16:creationId xmlns:a16="http://schemas.microsoft.com/office/drawing/2014/main" id="{51B6B572-EC0D-AF4F-816C-095262254C5F}"/>
                </a:ext>
              </a:extLst>
            </p:cNvPr>
            <p:cNvSpPr txBox="1">
              <a:spLocks noChangeArrowheads="1"/>
            </p:cNvSpPr>
            <p:nvPr/>
          </p:nvSpPr>
          <p:spPr bwMode="auto">
            <a:xfrm>
              <a:off x="1724" y="2800"/>
              <a:ext cx="10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60" name="Text Box 6">
              <a:extLst>
                <a:ext uri="{FF2B5EF4-FFF2-40B4-BE49-F238E27FC236}">
                  <a16:creationId xmlns:a16="http://schemas.microsoft.com/office/drawing/2014/main" id="{76C910B9-5EA9-F245-95E8-43CDADF70A45}"/>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Tree>
    <p:extLst>
      <p:ext uri="{BB962C8B-B14F-4D97-AF65-F5344CB8AC3E}">
        <p14:creationId xmlns:p14="http://schemas.microsoft.com/office/powerpoint/2010/main" val="87144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ssolv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dissolve">
                                      <p:cBhvr>
                                        <p:cTn id="1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sender, handling garbled ACK/NAKs</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236777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receiver, handling garbled ACK/NAKs</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Tree>
    <p:extLst>
      <p:ext uri="{BB962C8B-B14F-4D97-AF65-F5344CB8AC3E}">
        <p14:creationId xmlns:p14="http://schemas.microsoft.com/office/powerpoint/2010/main" val="3286256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discussion</a:t>
            </a:r>
            <a:endParaRPr lang="en-US" sz="4400" dirty="0"/>
          </a:p>
        </p:txBody>
      </p:sp>
      <p:sp>
        <p:nvSpPr>
          <p:cNvPr id="44" name="Rectangle 3">
            <a:extLst>
              <a:ext uri="{FF2B5EF4-FFF2-40B4-BE49-F238E27FC236}">
                <a16:creationId xmlns:a16="http://schemas.microsoft.com/office/drawing/2014/main" id="{4DBF4802-B282-F141-BA7A-BF4F98FB2E8F}"/>
              </a:ext>
            </a:extLst>
          </p:cNvPr>
          <p:cNvSpPr txBox="1">
            <a:spLocks noChangeArrowheads="1"/>
          </p:cNvSpPr>
          <p:nvPr/>
        </p:nvSpPr>
        <p:spPr>
          <a:xfrm>
            <a:off x="798690" y="1355502"/>
            <a:ext cx="529731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added to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(0,1) will suffice.  Why?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must check if received ACK/NAK corrupted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twice as many states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state must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remember” whether “expected” pkt should have seq # of 0 or 1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Rectangle 4">
            <a:extLst>
              <a:ext uri="{FF2B5EF4-FFF2-40B4-BE49-F238E27FC236}">
                <a16:creationId xmlns:a16="http://schemas.microsoft.com/office/drawing/2014/main" id="{BEBB060B-A254-E240-9526-00C3EB96E136}"/>
              </a:ext>
            </a:extLst>
          </p:cNvPr>
          <p:cNvSpPr txBox="1">
            <a:spLocks noChangeArrowheads="1"/>
          </p:cNvSpPr>
          <p:nvPr/>
        </p:nvSpPr>
        <p:spPr>
          <a:xfrm>
            <a:off x="6543540" y="1355502"/>
            <a:ext cx="4849769"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sng" strike="noStrike" kern="1200" cap="none" spc="0" normalizeH="0" baseline="0" noProof="0" dirty="0">
                <a:ln>
                  <a:noFill/>
                </a:ln>
                <a:solidFill>
                  <a:srgbClr val="CC0000"/>
                </a:solidFill>
                <a:effectLst/>
                <a:uLnTx/>
                <a:uFillTx/>
                <a:latin typeface="Calibri" panose="020F0502020204030204"/>
                <a:ea typeface="+mn-ea"/>
                <a:cs typeface="+mn-cs"/>
              </a:rPr>
              <a:t>receiver:</a:t>
            </a:r>
            <a:endPar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must check if received packet is duplicate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indicates whether 0 or 1 is expected pkt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note: receiver can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if its last ACK/NAK received OK at sender</a:t>
            </a:r>
          </a:p>
        </p:txBody>
      </p:sp>
    </p:spTree>
    <p:extLst>
      <p:ext uri="{BB962C8B-B14F-4D97-AF65-F5344CB8AC3E}">
        <p14:creationId xmlns:p14="http://schemas.microsoft.com/office/powerpoint/2010/main" val="3378848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dissolv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a NAK-free protocol</a:t>
            </a:r>
            <a:endParaRPr lang="en-US" sz="4400" dirty="0"/>
          </a:p>
        </p:txBody>
      </p:sp>
      <p:sp>
        <p:nvSpPr>
          <p:cNvPr id="8" name="Rectangle 3">
            <a:extLst>
              <a:ext uri="{FF2B5EF4-FFF2-40B4-BE49-F238E27FC236}">
                <a16:creationId xmlns:a16="http://schemas.microsoft.com/office/drawing/2014/main" id="{1BA8C5E8-28A5-424A-B91B-D36BE3AFCEC5}"/>
              </a:ext>
            </a:extLst>
          </p:cNvPr>
          <p:cNvSpPr txBox="1">
            <a:spLocks noChangeArrowheads="1"/>
          </p:cNvSpPr>
          <p:nvPr/>
        </p:nvSpPr>
        <p:spPr>
          <a:xfrm>
            <a:off x="606648" y="1714500"/>
            <a:ext cx="10978703" cy="33855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same functionality as rdt2.1, using ACKs only</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instead of NAK, receiver sends ACK for last pkt received OK</a:t>
            </a:r>
          </a:p>
          <a:p>
            <a:pPr marL="808038" marR="0" lvl="1" indent="-2190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receiver must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explicitly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include seq # of pkt being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duplicate ACK at sender results in same action as NAK: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retransmit current pkt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D1719ED-B423-3644-A6E8-F9BF7FA75BB0}"/>
              </a:ext>
            </a:extLst>
          </p:cNvPr>
          <p:cNvSpPr txBox="1"/>
          <p:nvPr/>
        </p:nvSpPr>
        <p:spPr>
          <a:xfrm>
            <a:off x="798690" y="4623515"/>
            <a:ext cx="90637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As we will see, TCP uses this approach to be NAK-free</a:t>
            </a:r>
          </a:p>
        </p:txBody>
      </p:sp>
    </p:spTree>
    <p:extLst>
      <p:ext uri="{BB962C8B-B14F-4D97-AF65-F5344CB8AC3E}">
        <p14:creationId xmlns:p14="http://schemas.microsoft.com/office/powerpoint/2010/main" val="2329618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abstraction</a:t>
              </a:r>
            </a:p>
          </p:txBody>
        </p:sp>
      </p:grpSp>
    </p:spTree>
    <p:extLst>
      <p:ext uri="{BB962C8B-B14F-4D97-AF65-F5344CB8AC3E}">
        <p14:creationId xmlns:p14="http://schemas.microsoft.com/office/powerpoint/2010/main" val="1912638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sender, receiver fragments</a:t>
            </a:r>
            <a:endParaRPr lang="en-US" sz="4400" dirty="0"/>
          </a:p>
        </p:txBody>
      </p:sp>
      <p:grpSp>
        <p:nvGrpSpPr>
          <p:cNvPr id="45" name="Group 3">
            <a:extLst>
              <a:ext uri="{FF2B5EF4-FFF2-40B4-BE49-F238E27FC236}">
                <a16:creationId xmlns:a16="http://schemas.microsoft.com/office/drawing/2014/main" id="{44C8BE99-8D47-E84F-BBFA-C24F85149C9B}"/>
              </a:ext>
            </a:extLst>
          </p:cNvPr>
          <p:cNvGrpSpPr>
            <a:grpSpLocks/>
          </p:cNvGrpSpPr>
          <p:nvPr/>
        </p:nvGrpSpPr>
        <p:grpSpPr bwMode="auto">
          <a:xfrm>
            <a:off x="3740933" y="1183947"/>
            <a:ext cx="6508750" cy="2841625"/>
            <a:chOff x="1529" y="780"/>
            <a:chExt cx="4100" cy="1790"/>
          </a:xfrm>
        </p:grpSpPr>
        <p:grpSp>
          <p:nvGrpSpPr>
            <p:cNvPr id="46" name="Group 4">
              <a:extLst>
                <a:ext uri="{FF2B5EF4-FFF2-40B4-BE49-F238E27FC236}">
                  <a16:creationId xmlns:a16="http://schemas.microsoft.com/office/drawing/2014/main" id="{B559F62B-A8CC-314C-9FFF-E4BE95186DBA}"/>
                </a:ext>
              </a:extLst>
            </p:cNvPr>
            <p:cNvGrpSpPr>
              <a:grpSpLocks/>
            </p:cNvGrpSpPr>
            <p:nvPr/>
          </p:nvGrpSpPr>
          <p:grpSpPr bwMode="auto">
            <a:xfrm>
              <a:off x="1651" y="1399"/>
              <a:ext cx="669" cy="528"/>
              <a:chOff x="1441" y="2062"/>
              <a:chExt cx="669" cy="528"/>
            </a:xfrm>
          </p:grpSpPr>
          <p:sp>
            <p:nvSpPr>
              <p:cNvPr id="63" name="Oval 5">
                <a:extLst>
                  <a:ext uri="{FF2B5EF4-FFF2-40B4-BE49-F238E27FC236}">
                    <a16:creationId xmlns:a16="http://schemas.microsoft.com/office/drawing/2014/main" id="{62508AC8-0382-1842-A725-28AD6849BC1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Text Box 6">
                <a:extLst>
                  <a:ext uri="{FF2B5EF4-FFF2-40B4-BE49-F238E27FC236}">
                    <a16:creationId xmlns:a16="http://schemas.microsoft.com/office/drawing/2014/main" id="{1C6CF7DE-4208-0546-B6D6-E98910387184}"/>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7" name="Text Box 7">
              <a:extLst>
                <a:ext uri="{FF2B5EF4-FFF2-40B4-BE49-F238E27FC236}">
                  <a16:creationId xmlns:a16="http://schemas.microsoft.com/office/drawing/2014/main" id="{487FB5C4-F933-D746-9E6B-EB36683D91FA}"/>
                </a:ext>
              </a:extLst>
            </p:cNvPr>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8" name="Text Box 8">
              <a:extLst>
                <a:ext uri="{FF2B5EF4-FFF2-40B4-BE49-F238E27FC236}">
                  <a16:creationId xmlns:a16="http://schemas.microsoft.com/office/drawing/2014/main" id="{3AA6880E-F456-D948-8214-9C93DC52D9A7}"/>
                </a:ext>
              </a:extLst>
            </p:cNvPr>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9" name="Line 9">
              <a:extLst>
                <a:ext uri="{FF2B5EF4-FFF2-40B4-BE49-F238E27FC236}">
                  <a16:creationId xmlns:a16="http://schemas.microsoft.com/office/drawing/2014/main" id="{7356AE7C-383F-CD4D-A8D4-0D863BECC90E}"/>
                </a:ext>
              </a:extLst>
            </p:cNvPr>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0">
              <a:extLst>
                <a:ext uri="{FF2B5EF4-FFF2-40B4-BE49-F238E27FC236}">
                  <a16:creationId xmlns:a16="http://schemas.microsoft.com/office/drawing/2014/main" id="{AABAA468-88B5-FD4A-933F-BEE3E0E800E0}"/>
                </a:ext>
              </a:extLst>
            </p:cNvPr>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Freeform 11">
              <a:extLst>
                <a:ext uri="{FF2B5EF4-FFF2-40B4-BE49-F238E27FC236}">
                  <a16:creationId xmlns:a16="http://schemas.microsoft.com/office/drawing/2014/main" id="{1B01ED8E-ABE5-DB46-A6A7-6A5FF2599E94}"/>
                </a:ext>
              </a:extLst>
            </p:cNvPr>
            <p:cNvSpPr>
              <a:spLocks/>
            </p:cNvSpPr>
            <p:nvPr/>
          </p:nvSpPr>
          <p:spPr bwMode="auto">
            <a:xfrm flipV="1">
              <a:off x="2096" y="1272"/>
              <a:ext cx="1195" cy="130"/>
            </a:xfrm>
            <a:custGeom>
              <a:avLst/>
              <a:gdLst>
                <a:gd name="T0" fmla="*/ 0 w 2835"/>
                <a:gd name="T1" fmla="*/ 0 h 525"/>
                <a:gd name="T2" fmla="*/ 0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Freeform 12">
              <a:extLst>
                <a:ext uri="{FF2B5EF4-FFF2-40B4-BE49-F238E27FC236}">
                  <a16:creationId xmlns:a16="http://schemas.microsoft.com/office/drawing/2014/main" id="{09A24A5A-3284-ED40-94E5-9F6FD9D580F8}"/>
                </a:ext>
              </a:extLst>
            </p:cNvPr>
            <p:cNvSpPr>
              <a:spLocks/>
            </p:cNvSpPr>
            <p:nvPr/>
          </p:nvSpPr>
          <p:spPr bwMode="auto">
            <a:xfrm rot="-1357180">
              <a:off x="3655" y="1225"/>
              <a:ext cx="285" cy="542"/>
            </a:xfrm>
            <a:custGeom>
              <a:avLst/>
              <a:gdLst>
                <a:gd name="T0" fmla="*/ 0 w 735"/>
                <a:gd name="T1" fmla="*/ 1 h 1080"/>
                <a:gd name="T2" fmla="*/ 0 w 735"/>
                <a:gd name="T3" fmla="*/ 1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Text Box 13">
              <a:extLst>
                <a:ext uri="{FF2B5EF4-FFF2-40B4-BE49-F238E27FC236}">
                  <a16:creationId xmlns:a16="http://schemas.microsoft.com/office/drawing/2014/main" id="{735F1B93-CE98-BB48-B7B4-F46E52A4B8B0}"/>
                </a:ext>
              </a:extLst>
            </p:cNvPr>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54" name="Text Box 14">
              <a:extLst>
                <a:ext uri="{FF2B5EF4-FFF2-40B4-BE49-F238E27FC236}">
                  <a16:creationId xmlns:a16="http://schemas.microsoft.com/office/drawing/2014/main" id="{1358189F-C49B-9547-B76A-603CC6295715}"/>
                </a:ext>
              </a:extLst>
            </p:cNvPr>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isACK(rcvpkt,1)</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15">
              <a:extLst>
                <a:ext uri="{FF2B5EF4-FFF2-40B4-BE49-F238E27FC236}">
                  <a16:creationId xmlns:a16="http://schemas.microsoft.com/office/drawing/2014/main" id="{96FCE930-1E3E-9749-A456-2BE07EE342E4}"/>
                </a:ext>
              </a:extLst>
            </p:cNvPr>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Freeform 16">
              <a:extLst>
                <a:ext uri="{FF2B5EF4-FFF2-40B4-BE49-F238E27FC236}">
                  <a16:creationId xmlns:a16="http://schemas.microsoft.com/office/drawing/2014/main" id="{FF0C2363-5AAB-A541-81DC-66A1639302B9}"/>
                </a:ext>
              </a:extLst>
            </p:cNvPr>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17">
              <a:extLst>
                <a:ext uri="{FF2B5EF4-FFF2-40B4-BE49-F238E27FC236}">
                  <a16:creationId xmlns:a16="http://schemas.microsoft.com/office/drawing/2014/main" id="{A50A3675-BB4B-2C49-9E0C-E3B6864FCDC4}"/>
                </a:ext>
              </a:extLst>
            </p:cNvPr>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isACK(rcvpkt,0)</a:t>
              </a:r>
              <a:r>
                <a:rPr kumimoji="0" lang="en-US" altLang="en-US" sz="1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18">
              <a:extLst>
                <a:ext uri="{FF2B5EF4-FFF2-40B4-BE49-F238E27FC236}">
                  <a16:creationId xmlns:a16="http://schemas.microsoft.com/office/drawing/2014/main" id="{398A4307-79FC-E54C-B8A4-CCE6DE226EAE}"/>
                </a:ext>
              </a:extLst>
            </p:cNvPr>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9">
              <a:extLst>
                <a:ext uri="{FF2B5EF4-FFF2-40B4-BE49-F238E27FC236}">
                  <a16:creationId xmlns:a16="http://schemas.microsoft.com/office/drawing/2014/main" id="{C0094035-BD90-5741-A641-F8D8DD3C7B8B}"/>
                </a:ext>
              </a:extLst>
            </p:cNvPr>
            <p:cNvGrpSpPr>
              <a:grpSpLocks/>
            </p:cNvGrpSpPr>
            <p:nvPr/>
          </p:nvGrpSpPr>
          <p:grpSpPr bwMode="auto">
            <a:xfrm>
              <a:off x="3135" y="1365"/>
              <a:ext cx="669" cy="528"/>
              <a:chOff x="1441" y="2062"/>
              <a:chExt cx="669" cy="528"/>
            </a:xfrm>
          </p:grpSpPr>
          <p:sp>
            <p:nvSpPr>
              <p:cNvPr id="61" name="Oval 20">
                <a:extLst>
                  <a:ext uri="{FF2B5EF4-FFF2-40B4-BE49-F238E27FC236}">
                    <a16:creationId xmlns:a16="http://schemas.microsoft.com/office/drawing/2014/main" id="{86E2B18C-13F1-BA46-BE50-CDE79E0D47C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Text Box 21">
                <a:extLst>
                  <a:ext uri="{FF2B5EF4-FFF2-40B4-BE49-F238E27FC236}">
                    <a16:creationId xmlns:a16="http://schemas.microsoft.com/office/drawing/2014/main" id="{26734C2A-3109-3D4C-BAB8-AB1B111CE996}"/>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A3A125D1-1D1E-2E4D-AE79-0DE766971E4B}"/>
                </a:ext>
              </a:extLst>
            </p:cNvPr>
            <p:cNvSpPr txBox="1">
              <a:spLocks noChangeArrowheads="1"/>
            </p:cNvSpPr>
            <p:nvPr/>
          </p:nvSpPr>
          <p:spPr bwMode="auto">
            <a:xfrm>
              <a:off x="2363" y="1810"/>
              <a:ext cx="935"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sender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65" name="Line 23">
            <a:extLst>
              <a:ext uri="{FF2B5EF4-FFF2-40B4-BE49-F238E27FC236}">
                <a16:creationId xmlns:a16="http://schemas.microsoft.com/office/drawing/2014/main" id="{E71BBDED-78BE-4142-9E45-4E7E4B24FCA8}"/>
              </a:ext>
            </a:extLst>
          </p:cNvPr>
          <p:cNvSpPr>
            <a:spLocks noChangeShapeType="1"/>
          </p:cNvSpPr>
          <p:nvPr/>
        </p:nvSpPr>
        <p:spPr bwMode="auto">
          <a:xfrm>
            <a:off x="1978808" y="2549197"/>
            <a:ext cx="7883525" cy="2757488"/>
          </a:xfrm>
          <a:prstGeom prst="line">
            <a:avLst/>
          </a:prstGeom>
          <a:noFill/>
          <a:ln w="9525">
            <a:solidFill>
              <a:srgbClr val="000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6" name="Group 24">
            <a:extLst>
              <a:ext uri="{FF2B5EF4-FFF2-40B4-BE49-F238E27FC236}">
                <a16:creationId xmlns:a16="http://schemas.microsoft.com/office/drawing/2014/main" id="{2E138519-EBF4-3B44-AD97-E2407D82A043}"/>
              </a:ext>
            </a:extLst>
          </p:cNvPr>
          <p:cNvGrpSpPr>
            <a:grpSpLocks/>
          </p:cNvGrpSpPr>
          <p:nvPr/>
        </p:nvGrpSpPr>
        <p:grpSpPr bwMode="auto">
          <a:xfrm>
            <a:off x="1313645" y="3769985"/>
            <a:ext cx="7234238" cy="2535237"/>
            <a:chOff x="0" y="2409"/>
            <a:chExt cx="4557" cy="1597"/>
          </a:xfrm>
        </p:grpSpPr>
        <p:sp>
          <p:nvSpPr>
            <p:cNvPr id="67" name="Text Box 25">
              <a:extLst>
                <a:ext uri="{FF2B5EF4-FFF2-40B4-BE49-F238E27FC236}">
                  <a16:creationId xmlns:a16="http://schemas.microsoft.com/office/drawing/2014/main" id="{C7F7CA42-D362-5647-A3B4-192876672E60}"/>
                </a:ext>
              </a:extLst>
            </p:cNvPr>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26">
              <a:extLst>
                <a:ext uri="{FF2B5EF4-FFF2-40B4-BE49-F238E27FC236}">
                  <a16:creationId xmlns:a16="http://schemas.microsoft.com/office/drawing/2014/main" id="{2AC2EAAE-2D47-A740-B364-15C85D65C9FB}"/>
                </a:ext>
              </a:extLst>
            </p:cNvPr>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sndpkt = make_pkt(ACK1,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69" name="Group 27">
              <a:extLst>
                <a:ext uri="{FF2B5EF4-FFF2-40B4-BE49-F238E27FC236}">
                  <a16:creationId xmlns:a16="http://schemas.microsoft.com/office/drawing/2014/main" id="{D8482BD5-532F-3042-8803-E3C8BD739DC0}"/>
                </a:ext>
              </a:extLst>
            </p:cNvPr>
            <p:cNvGrpSpPr>
              <a:grpSpLocks/>
            </p:cNvGrpSpPr>
            <p:nvPr/>
          </p:nvGrpSpPr>
          <p:grpSpPr bwMode="auto">
            <a:xfrm>
              <a:off x="0" y="2409"/>
              <a:ext cx="3510" cy="1168"/>
              <a:chOff x="0" y="2409"/>
              <a:chExt cx="3510" cy="1168"/>
            </a:xfrm>
          </p:grpSpPr>
          <p:grpSp>
            <p:nvGrpSpPr>
              <p:cNvPr id="71" name="Group 28">
                <a:extLst>
                  <a:ext uri="{FF2B5EF4-FFF2-40B4-BE49-F238E27FC236}">
                    <a16:creationId xmlns:a16="http://schemas.microsoft.com/office/drawing/2014/main" id="{67FF8A8B-97EA-7D4F-A57C-A7614B5802ED}"/>
                  </a:ext>
                </a:extLst>
              </p:cNvPr>
              <p:cNvGrpSpPr>
                <a:grpSpLocks/>
              </p:cNvGrpSpPr>
              <p:nvPr/>
            </p:nvGrpSpPr>
            <p:grpSpPr bwMode="auto">
              <a:xfrm>
                <a:off x="1529" y="2687"/>
                <a:ext cx="534" cy="501"/>
                <a:chOff x="3570" y="3063"/>
                <a:chExt cx="534" cy="501"/>
              </a:xfrm>
            </p:grpSpPr>
            <p:sp>
              <p:nvSpPr>
                <p:cNvPr id="80" name="Oval 29">
                  <a:extLst>
                    <a:ext uri="{FF2B5EF4-FFF2-40B4-BE49-F238E27FC236}">
                      <a16:creationId xmlns:a16="http://schemas.microsoft.com/office/drawing/2014/main" id="{8D4E849D-9AF8-FC4F-B5E6-691ACC1951D1}"/>
                    </a:ext>
                  </a:extLst>
                </p:cNvPr>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30">
                  <a:extLst>
                    <a:ext uri="{FF2B5EF4-FFF2-40B4-BE49-F238E27FC236}">
                      <a16:creationId xmlns:a16="http://schemas.microsoft.com/office/drawing/2014/main" id="{E4385747-A861-0E4B-AF7E-71CAF80ED148}"/>
                    </a:ext>
                  </a:extLst>
                </p:cNvPr>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72" name="Freeform 31">
                <a:extLst>
                  <a:ext uri="{FF2B5EF4-FFF2-40B4-BE49-F238E27FC236}">
                    <a16:creationId xmlns:a16="http://schemas.microsoft.com/office/drawing/2014/main" id="{9115FE32-46F2-A847-8603-43A0C0E7C982}"/>
                  </a:ext>
                </a:extLst>
              </p:cNvPr>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3" name="Freeform 32">
                <a:extLst>
                  <a:ext uri="{FF2B5EF4-FFF2-40B4-BE49-F238E27FC236}">
                    <a16:creationId xmlns:a16="http://schemas.microsoft.com/office/drawing/2014/main" id="{A33629C7-E28A-5043-8973-73B06C05D8D9}"/>
                  </a:ext>
                </a:extLst>
              </p:cNvPr>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33">
                <a:extLst>
                  <a:ext uri="{FF2B5EF4-FFF2-40B4-BE49-F238E27FC236}">
                    <a16:creationId xmlns:a16="http://schemas.microsoft.com/office/drawing/2014/main" id="{7DAE0056-F522-6A47-87C1-BE5D09A7B6D3}"/>
                  </a:ext>
                </a:extLst>
              </p:cNvPr>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34">
                <a:extLst>
                  <a:ext uri="{FF2B5EF4-FFF2-40B4-BE49-F238E27FC236}">
                    <a16:creationId xmlns:a16="http://schemas.microsoft.com/office/drawing/2014/main" id="{D3183506-C985-AE4B-8786-2BF1733F19C1}"/>
                  </a:ext>
                </a:extLst>
              </p:cNvPr>
              <p:cNvSpPr>
                <a:spLocks/>
              </p:cNvSpPr>
              <p:nvPr/>
            </p:nvSpPr>
            <p:spPr bwMode="auto">
              <a:xfrm flipH="1">
                <a:off x="1237" y="2468"/>
                <a:ext cx="309" cy="856"/>
              </a:xfrm>
              <a:custGeom>
                <a:avLst/>
                <a:gdLst>
                  <a:gd name="T0" fmla="*/ 0 w 619"/>
                  <a:gd name="T1" fmla="*/ 0 h 1815"/>
                  <a:gd name="T2" fmla="*/ 0 w 619"/>
                  <a:gd name="T3" fmla="*/ 0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5">
                <a:extLst>
                  <a:ext uri="{FF2B5EF4-FFF2-40B4-BE49-F238E27FC236}">
                    <a16:creationId xmlns:a16="http://schemas.microsoft.com/office/drawing/2014/main" id="{3B7207C5-2DDB-A74F-9227-55920F12AA9A}"/>
                  </a:ext>
                </a:extLst>
              </p:cNvPr>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36">
                <a:extLst>
                  <a:ext uri="{FF2B5EF4-FFF2-40B4-BE49-F238E27FC236}">
                    <a16:creationId xmlns:a16="http://schemas.microsoft.com/office/drawing/2014/main" id="{10D86368-959C-734B-8A29-22BE54E9BF11}"/>
                  </a:ext>
                </a:extLst>
              </p:cNvPr>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has_seq1(rcvpkt))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37">
                <a:extLst>
                  <a:ext uri="{FF2B5EF4-FFF2-40B4-BE49-F238E27FC236}">
                    <a16:creationId xmlns:a16="http://schemas.microsoft.com/office/drawing/2014/main" id="{18F09FB4-D9AF-AD4C-B898-09D2838B6D97}"/>
                  </a:ext>
                </a:extLst>
              </p:cNvPr>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38">
                <a:extLst>
                  <a:ext uri="{FF2B5EF4-FFF2-40B4-BE49-F238E27FC236}">
                    <a16:creationId xmlns:a16="http://schemas.microsoft.com/office/drawing/2014/main" id="{E0B6922C-3192-A443-B72C-6BA385FDE71D}"/>
                  </a:ext>
                </a:extLst>
              </p:cNvPr>
              <p:cNvSpPr txBox="1">
                <a:spLocks noChangeArrowheads="1"/>
              </p:cNvSpPr>
              <p:nvPr/>
            </p:nvSpPr>
            <p:spPr bwMode="auto">
              <a:xfrm>
                <a:off x="2166" y="2709"/>
                <a:ext cx="1020"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FF0000"/>
                    </a:solidFill>
                    <a:prstDash val="dash"/>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receiver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70" name="Text Box 39">
              <a:extLst>
                <a:ext uri="{FF2B5EF4-FFF2-40B4-BE49-F238E27FC236}">
                  <a16:creationId xmlns:a16="http://schemas.microsoft.com/office/drawing/2014/main" id="{60BFA42A-F9D1-AB4D-86F4-23CB7F278388}"/>
                </a:ext>
              </a:extLst>
            </p:cNvPr>
            <p:cNvSpPr txBox="1">
              <a:spLocks noChangeArrowheads="1"/>
            </p:cNvSpPr>
            <p:nvPr/>
          </p:nvSpPr>
          <p:spPr bwMode="auto">
            <a:xfrm>
              <a:off x="4318" y="2585"/>
              <a:ext cx="23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34838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53007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underlying channel can also lose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 #, ACKs, retransmissions will be of help … but not enough</a:t>
            </a:r>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6375042" y="1355502"/>
            <a:ext cx="5300731"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60375" marR="0" lvl="0" indent="-2809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60375" marR="0" lvl="0" indent="-346075"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endPar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pkt being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409575" marR="0" lvl="0" indent="-279400"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requires countdown timer</a:t>
            </a:r>
          </a:p>
        </p:txBody>
      </p:sp>
      <p:sp>
        <p:nvSpPr>
          <p:cNvPr id="4" name="TextBox 3">
            <a:extLst>
              <a:ext uri="{FF2B5EF4-FFF2-40B4-BE49-F238E27FC236}">
                <a16:creationId xmlns:a16="http://schemas.microsoft.com/office/drawing/2014/main" id="{96D30AFD-5483-8F4A-8353-70CF76EDD8F5}"/>
              </a:ext>
            </a:extLst>
          </p:cNvPr>
          <p:cNvSpPr txBox="1"/>
          <p:nvPr/>
        </p:nvSpPr>
        <p:spPr>
          <a:xfrm>
            <a:off x="914399" y="4661472"/>
            <a:ext cx="3940935"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How do humans handle lost sender-to-receiver words in conversation?</a:t>
            </a:r>
          </a:p>
        </p:txBody>
      </p:sp>
    </p:spTree>
    <p:extLst>
      <p:ext uri="{BB962C8B-B14F-4D97-AF65-F5344CB8AC3E}">
        <p14:creationId xmlns:p14="http://schemas.microsoft.com/office/powerpoint/2010/main" val="170670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44484"/>
            <a:ext cx="1943100" cy="1254125"/>
            <a:chOff x="2638761" y="2944484"/>
            <a:chExt cx="1943100" cy="1254125"/>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879392" y="3496140"/>
              <a:ext cx="1254125" cy="150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0from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isACK(rcvpkt,1)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19" name="Group 118">
            <a:extLst>
              <a:ext uri="{FF2B5EF4-FFF2-40B4-BE49-F238E27FC236}">
                <a16:creationId xmlns:a16="http://schemas.microsoft.com/office/drawing/2014/main" id="{A5C06279-4F47-6844-B1D5-20FE7A9347B5}"/>
              </a:ext>
            </a:extLst>
          </p:cNvPr>
          <p:cNvGrpSpPr/>
          <p:nvPr/>
        </p:nvGrpSpPr>
        <p:grpSpPr>
          <a:xfrm>
            <a:off x="2367298" y="4307189"/>
            <a:ext cx="2293938" cy="1917070"/>
            <a:chOff x="2367298" y="4307189"/>
            <a:chExt cx="2293938" cy="191707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isACK(rcvpkt,0)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79247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21"/>
                                        </p:tgtEl>
                                        <p:attrNameLst>
                                          <p:attrName>style.visibility</p:attrName>
                                        </p:attrNameLst>
                                      </p:cBhvr>
                                      <p:to>
                                        <p:strVal val="visible"/>
                                      </p:to>
                                    </p:set>
                                    <p:animEffect transition="in" filter="dissolve">
                                      <p:cBhvr>
                                        <p:cTn id="10" dur="500"/>
                                        <p:tgtEl>
                                          <p:spTgt spid="12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dissolve">
                                      <p:cBhvr>
                                        <p:cTn id="18" dur="500"/>
                                        <p:tgtEl>
                                          <p:spTgt spid="12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114"/>
                                        </p:tgtEl>
                                        <p:attrNameLst>
                                          <p:attrName>style.visibility</p:attrName>
                                        </p:attrNameLst>
                                      </p:cBhvr>
                                      <p:to>
                                        <p:strVal val="visible"/>
                                      </p:to>
                                    </p:set>
                                    <p:animEffect transition="in" filter="wipe(right)">
                                      <p:cBhvr>
                                        <p:cTn id="23" dur="500"/>
                                        <p:tgtEl>
                                          <p:spTgt spid="11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24"/>
                                        </p:tgtEl>
                                        <p:attrNameLst>
                                          <p:attrName>style.visibility</p:attrName>
                                        </p:attrNameLst>
                                      </p:cBhvr>
                                      <p:to>
                                        <p:strVal val="visible"/>
                                      </p:to>
                                    </p:set>
                                    <p:animEffect transition="in" filter="dissolve">
                                      <p:cBhvr>
                                        <p:cTn id="26" dur="500"/>
                                        <p:tgtEl>
                                          <p:spTgt spid="12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15"/>
                                        </p:tgtEl>
                                        <p:attrNameLst>
                                          <p:attrName>style.visibility</p:attrName>
                                        </p:attrNameLst>
                                      </p:cBhvr>
                                      <p:to>
                                        <p:strVal val="visible"/>
                                      </p:to>
                                    </p:set>
                                    <p:animEffect transition="in" filter="wipe(down)">
                                      <p:cBhvr>
                                        <p:cTn id="31" dur="500"/>
                                        <p:tgtEl>
                                          <p:spTgt spid="115"/>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5"/>
                                        </p:tgtEl>
                                        <p:attrNameLst>
                                          <p:attrName>style.visibility</p:attrName>
                                        </p:attrNameLst>
                                      </p:cBhvr>
                                      <p:to>
                                        <p:strVal val="visible"/>
                                      </p:to>
                                    </p:set>
                                    <p:animEffect transition="in" filter="dissolve">
                                      <p:cBhvr>
                                        <p:cTn id="34" dur="500"/>
                                        <p:tgtEl>
                                          <p:spTgt spid="125"/>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6"/>
                                        </p:tgtEl>
                                        <p:attrNameLst>
                                          <p:attrName>style.visibility</p:attrName>
                                        </p:attrNameLst>
                                      </p:cBhvr>
                                      <p:to>
                                        <p:strVal val="visible"/>
                                      </p:to>
                                    </p:set>
                                    <p:animEffect transition="in" filter="dissolve">
                                      <p:cBhvr>
                                        <p:cTn id="39" dur="500"/>
                                        <p:tgtEl>
                                          <p:spTgt spid="116"/>
                                        </p:tgtEl>
                                      </p:cBhvr>
                                    </p:animEffect>
                                  </p:childTnLst>
                                </p:cTn>
                              </p:par>
                              <p:par>
                                <p:cTn id="40" presetID="9" presetClass="entr" presetSubtype="0" fill="hold" nodeType="withEffect">
                                  <p:stCondLst>
                                    <p:cond delay="0"/>
                                  </p:stCondLst>
                                  <p:childTnLst>
                                    <p:set>
                                      <p:cBhvr>
                                        <p:cTn id="41" dur="1" fill="hold">
                                          <p:stCondLst>
                                            <p:cond delay="0"/>
                                          </p:stCondLst>
                                        </p:cTn>
                                        <p:tgtEl>
                                          <p:spTgt spid="117"/>
                                        </p:tgtEl>
                                        <p:attrNameLst>
                                          <p:attrName>style.visibility</p:attrName>
                                        </p:attrNameLst>
                                      </p:cBhvr>
                                      <p:to>
                                        <p:strVal val="visible"/>
                                      </p:to>
                                    </p:set>
                                    <p:animEffect transition="in" filter="dissolve">
                                      <p:cBhvr>
                                        <p:cTn id="42" dur="500"/>
                                        <p:tgtEl>
                                          <p:spTgt spid="117"/>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128"/>
                                        </p:tgtEl>
                                        <p:attrNameLst>
                                          <p:attrName>style.visibility</p:attrName>
                                        </p:attrNameLst>
                                      </p:cBhvr>
                                      <p:to>
                                        <p:strVal val="visible"/>
                                      </p:to>
                                    </p:set>
                                    <p:animEffect transition="in" filter="dissolve">
                                      <p:cBhvr>
                                        <p:cTn id="45" dur="500"/>
                                        <p:tgtEl>
                                          <p:spTgt spid="1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127"/>
                                        </p:tgtEl>
                                        <p:attrNameLst>
                                          <p:attrName>style.visibility</p:attrName>
                                        </p:attrNameLst>
                                      </p:cBhvr>
                                      <p:to>
                                        <p:strVal val="visible"/>
                                      </p:to>
                                    </p:set>
                                    <p:animEffect transition="in" filter="dissolve">
                                      <p:cBhvr>
                                        <p:cTn id="48" dur="500"/>
                                        <p:tgtEl>
                                          <p:spTgt spid="127"/>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nodeType="clickEffect">
                                  <p:stCondLst>
                                    <p:cond delay="0"/>
                                  </p:stCondLst>
                                  <p:childTnLst>
                                    <p:set>
                                      <p:cBhvr>
                                        <p:cTn id="52" dur="1" fill="hold">
                                          <p:stCondLst>
                                            <p:cond delay="0"/>
                                          </p:stCondLst>
                                        </p:cTn>
                                        <p:tgtEl>
                                          <p:spTgt spid="118"/>
                                        </p:tgtEl>
                                        <p:attrNameLst>
                                          <p:attrName>style.visibility</p:attrName>
                                        </p:attrNameLst>
                                      </p:cBhvr>
                                      <p:to>
                                        <p:strVal val="visible"/>
                                      </p:to>
                                    </p:set>
                                    <p:animEffect transition="in" filter="dissolve">
                                      <p:cBhvr>
                                        <p:cTn id="53" dur="500"/>
                                        <p:tgtEl>
                                          <p:spTgt spid="118"/>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119"/>
                                        </p:tgtEl>
                                        <p:attrNameLst>
                                          <p:attrName>style.visibility</p:attrName>
                                        </p:attrNameLst>
                                      </p:cBhvr>
                                      <p:to>
                                        <p:strVal val="visible"/>
                                      </p:to>
                                    </p:set>
                                    <p:animEffect transition="in" filter="dissolve">
                                      <p:cBhvr>
                                        <p:cTn id="58" dur="500"/>
                                        <p:tgtEl>
                                          <p:spTgt spid="119"/>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129"/>
                                        </p:tgtEl>
                                        <p:attrNameLst>
                                          <p:attrName>style.visibility</p:attrName>
                                        </p:attrNameLst>
                                      </p:cBhvr>
                                      <p:to>
                                        <p:strVal val="visible"/>
                                      </p:to>
                                    </p:set>
                                    <p:animEffect transition="in" filter="dissolve">
                                      <p:cBhvr>
                                        <p:cTn id="61" dur="500"/>
                                        <p:tgtEl>
                                          <p:spTgt spid="129"/>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126"/>
                                        </p:tgtEl>
                                        <p:attrNameLst>
                                          <p:attrName>style.visibility</p:attrName>
                                        </p:attrNameLst>
                                      </p:cBhvr>
                                      <p:to>
                                        <p:strVal val="visible"/>
                                      </p:to>
                                    </p:set>
                                    <p:animEffect transition="in" filter="dissolve">
                                      <p:cBhvr>
                                        <p:cTn id="64" dur="500"/>
                                        <p:tgtEl>
                                          <p:spTgt spid="126"/>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20"/>
                                        </p:tgtEl>
                                        <p:attrNameLst>
                                          <p:attrName>style.visibility</p:attrName>
                                        </p:attrNameLst>
                                      </p:cBhvr>
                                      <p:to>
                                        <p:strVal val="visible"/>
                                      </p:to>
                                    </p:set>
                                    <p:animEffect transition="in" filter="dissolve">
                                      <p:cBhvr>
                                        <p:cTn id="69"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P spid="125" grpId="0" animBg="1"/>
      <p:bldP spid="128" grpId="0" animBg="1"/>
      <p:bldP spid="127" grpId="0" animBg="1"/>
      <p:bldP spid="126" grpId="0" animBg="1"/>
      <p:bldP spid="124" grpId="0" animBg="1"/>
      <p:bldP spid="123" grpId="0" animBg="1"/>
      <p:bldP spid="1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154337"/>
            <a:ext cx="16716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Tree>
    <p:extLst>
      <p:ext uri="{BB962C8B-B14F-4D97-AF65-F5344CB8AC3E}">
        <p14:creationId xmlns:p14="http://schemas.microsoft.com/office/powerpoint/2010/main" val="61908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77933" y="412142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417726"/>
            <a:ext cx="1471612" cy="504825"/>
            <a:chOff x="855" y="1710"/>
            <a:chExt cx="927" cy="318"/>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470175" y="381155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546188"/>
            <a:ext cx="1471612" cy="512763"/>
            <a:chOff x="850" y="1159"/>
            <a:chExt cx="927" cy="323"/>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046251"/>
            <a:ext cx="1471613" cy="455612"/>
            <a:chOff x="841" y="1474"/>
            <a:chExt cx="927" cy="287"/>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5988612"/>
            <a:ext cx="38671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713126"/>
            <a:ext cx="1471613" cy="504825"/>
            <a:chOff x="855" y="1710"/>
            <a:chExt cx="927" cy="318"/>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420838" y="2976526"/>
            <a:ext cx="1071562" cy="752475"/>
            <a:chOff x="4081" y="1705"/>
            <a:chExt cx="703"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081" y="1794"/>
              <a:ext cx="435" cy="20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6872845" y="4369420"/>
            <a:ext cx="3792537" cy="703263"/>
            <a:chOff x="7022272" y="4739456"/>
            <a:chExt cx="3792537" cy="703263"/>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17256"/>
              <a:ext cx="1471613" cy="414338"/>
              <a:chOff x="2229" y="3431"/>
              <a:chExt cx="927" cy="261"/>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283" y="34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17834" y="4739456"/>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sp>
          <p:nvSpPr>
            <p:cNvPr id="360" name="Text Box 98">
              <a:extLst>
                <a:ext uri="{FF2B5EF4-FFF2-40B4-BE49-F238E27FC236}">
                  <a16:creationId xmlns:a16="http://schemas.microsoft.com/office/drawing/2014/main" id="{FCEBF8F6-FA45-004B-950F-03251B315AFA}"/>
                </a:ext>
              </a:extLst>
            </p:cNvPr>
            <p:cNvSpPr txBox="1">
              <a:spLocks noChangeArrowheads="1"/>
            </p:cNvSpPr>
            <p:nvPr/>
          </p:nvSpPr>
          <p:spPr bwMode="auto">
            <a:xfrm>
              <a:off x="7022272" y="5076006"/>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18870" y="4153520"/>
            <a:ext cx="3833812" cy="1047750"/>
            <a:chOff x="6968297" y="4523556"/>
            <a:chExt cx="3833812" cy="1047750"/>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68297" y="4523556"/>
              <a:ext cx="1174750" cy="595313"/>
              <a:chOff x="2839" y="3285"/>
              <a:chExt cx="740" cy="375"/>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9" y="3429"/>
                <a:ext cx="7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623569"/>
              <a:ext cx="1547813" cy="569913"/>
              <a:chOff x="850" y="1159"/>
              <a:chExt cx="927" cy="32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109" y="1159"/>
                <a:ext cx="340"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605134" y="5009331"/>
              <a:ext cx="1196975" cy="561975"/>
              <a:chOff x="4776" y="2967"/>
              <a:chExt cx="754" cy="354"/>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80" y="2967"/>
                <a:ext cx="63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76" y="3090"/>
                <a:ext cx="75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7960282" y="4790108"/>
            <a:ext cx="1471613" cy="490538"/>
            <a:chOff x="3792" y="2738"/>
            <a:chExt cx="927" cy="309"/>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792" y="2822"/>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089" y="2738"/>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9" name="Group 8">
            <a:extLst>
              <a:ext uri="{FF2B5EF4-FFF2-40B4-BE49-F238E27FC236}">
                <a16:creationId xmlns:a16="http://schemas.microsoft.com/office/drawing/2014/main" id="{8C30EFB5-B07C-C348-98F1-3A2E1EB775B9}"/>
              </a:ext>
            </a:extLst>
          </p:cNvPr>
          <p:cNvGrpSpPr/>
          <p:nvPr/>
        </p:nvGrpSpPr>
        <p:grpSpPr>
          <a:xfrm>
            <a:off x="7960282" y="5352083"/>
            <a:ext cx="2692401" cy="554038"/>
            <a:chOff x="8109709" y="5722119"/>
            <a:chExt cx="2692401" cy="554038"/>
          </a:xfrm>
        </p:grpSpPr>
        <p:grpSp>
          <p:nvGrpSpPr>
            <p:cNvPr id="363" name="Group 113">
              <a:extLst>
                <a:ext uri="{FF2B5EF4-FFF2-40B4-BE49-F238E27FC236}">
                  <a16:creationId xmlns:a16="http://schemas.microsoft.com/office/drawing/2014/main" id="{BD8A6582-3809-494F-A101-7423978A0D0D}"/>
                </a:ext>
              </a:extLst>
            </p:cNvPr>
            <p:cNvGrpSpPr>
              <a:grpSpLocks/>
            </p:cNvGrpSpPr>
            <p:nvPr/>
          </p:nvGrpSpPr>
          <p:grpSpPr bwMode="auto">
            <a:xfrm>
              <a:off x="8109709" y="5722119"/>
              <a:ext cx="1471613" cy="461963"/>
              <a:chOff x="837" y="2540"/>
              <a:chExt cx="927" cy="291"/>
            </a:xfrm>
          </p:grpSpPr>
          <p:sp>
            <p:nvSpPr>
              <p:cNvPr id="380" name="Line 114">
                <a:extLst>
                  <a:ext uri="{FF2B5EF4-FFF2-40B4-BE49-F238E27FC236}">
                    <a16:creationId xmlns:a16="http://schemas.microsoft.com/office/drawing/2014/main" id="{09E23155-97ED-5740-BED2-35E3C8640D53}"/>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1" name="Text Box 115">
                <a:extLst>
                  <a:ext uri="{FF2B5EF4-FFF2-40B4-BE49-F238E27FC236}">
                    <a16:creationId xmlns:a16="http://schemas.microsoft.com/office/drawing/2014/main" id="{46562126-B0C3-FB45-A57D-6357A1F27B7B}"/>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70" name="Text Box 94">
              <a:extLst>
                <a:ext uri="{FF2B5EF4-FFF2-40B4-BE49-F238E27FC236}">
                  <a16:creationId xmlns:a16="http://schemas.microsoft.com/office/drawing/2014/main" id="{399D3737-ACC2-5747-B166-84FFF5F4E33E}"/>
                </a:ext>
              </a:extLst>
            </p:cNvPr>
            <p:cNvSpPr txBox="1">
              <a:spLocks noChangeArrowheads="1"/>
            </p:cNvSpPr>
            <p:nvPr/>
          </p:nvSpPr>
          <p:spPr bwMode="auto">
            <a:xfrm>
              <a:off x="9605135" y="5909444"/>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nvGrpSpPr>
          <p:cNvPr id="8" name="Group 7">
            <a:extLst>
              <a:ext uri="{FF2B5EF4-FFF2-40B4-BE49-F238E27FC236}">
                <a16:creationId xmlns:a16="http://schemas.microsoft.com/office/drawing/2014/main" id="{C1E87C0E-379B-5746-AAB4-1A36C687D377}"/>
              </a:ext>
            </a:extLst>
          </p:cNvPr>
          <p:cNvGrpSpPr/>
          <p:nvPr/>
        </p:nvGrpSpPr>
        <p:grpSpPr>
          <a:xfrm>
            <a:off x="6756957" y="4926633"/>
            <a:ext cx="4227513" cy="758825"/>
            <a:chOff x="6906384" y="5296669"/>
            <a:chExt cx="4227513" cy="758825"/>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906384" y="5296669"/>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grpSp>
          <p:nvGrpSpPr>
            <p:cNvPr id="361" name="Group 148">
              <a:extLst>
                <a:ext uri="{FF2B5EF4-FFF2-40B4-BE49-F238E27FC236}">
                  <a16:creationId xmlns:a16="http://schemas.microsoft.com/office/drawing/2014/main" id="{A7C2FF62-125A-F04E-AFCD-CB8DD2BE53FE}"/>
                </a:ext>
              </a:extLst>
            </p:cNvPr>
            <p:cNvGrpSpPr>
              <a:grpSpLocks/>
            </p:cNvGrpSpPr>
            <p:nvPr/>
          </p:nvGrpSpPr>
          <p:grpSpPr bwMode="auto">
            <a:xfrm>
              <a:off x="8114472" y="5380806"/>
              <a:ext cx="1471613" cy="392113"/>
              <a:chOff x="3849" y="2883"/>
              <a:chExt cx="927" cy="247"/>
            </a:xfrm>
          </p:grpSpPr>
          <p:sp>
            <p:nvSpPr>
              <p:cNvPr id="384" name="Line 105">
                <a:extLst>
                  <a:ext uri="{FF2B5EF4-FFF2-40B4-BE49-F238E27FC236}">
                    <a16:creationId xmlns:a16="http://schemas.microsoft.com/office/drawing/2014/main" id="{E190EC37-F6FE-544E-A777-72D25EB299E0}"/>
                  </a:ext>
                </a:extLst>
              </p:cNvPr>
              <p:cNvSpPr>
                <a:spLocks noChangeShapeType="1"/>
              </p:cNvSpPr>
              <p:nvPr/>
            </p:nvSpPr>
            <p:spPr bwMode="auto">
              <a:xfrm>
                <a:off x="3849" y="290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5" name="Text Box 106">
                <a:extLst>
                  <a:ext uri="{FF2B5EF4-FFF2-40B4-BE49-F238E27FC236}">
                    <a16:creationId xmlns:a16="http://schemas.microsoft.com/office/drawing/2014/main" id="{2673F6BF-6733-B74B-B30B-34435E87FD88}"/>
                  </a:ext>
                </a:extLst>
              </p:cNvPr>
              <p:cNvSpPr txBox="1">
                <a:spLocks noChangeArrowheads="1"/>
              </p:cNvSpPr>
              <p:nvPr/>
            </p:nvSpPr>
            <p:spPr bwMode="auto">
              <a:xfrm>
                <a:off x="4334" y="288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pkt0</a:t>
                </a:r>
              </a:p>
            </p:txBody>
          </p:sp>
        </p:grpSp>
        <p:sp>
          <p:nvSpPr>
            <p:cNvPr id="369" name="Text Box 91">
              <a:extLst>
                <a:ext uri="{FF2B5EF4-FFF2-40B4-BE49-F238E27FC236}">
                  <a16:creationId xmlns:a16="http://schemas.microsoft.com/office/drawing/2014/main" id="{0390ED96-487E-DE46-9663-BE5B2DABE5EE}"/>
                </a:ext>
              </a:extLst>
            </p:cNvPr>
            <p:cNvSpPr txBox="1">
              <a:spLocks noChangeArrowheads="1"/>
            </p:cNvSpPr>
            <p:nvPr/>
          </p:nvSpPr>
          <p:spPr bwMode="auto">
            <a:xfrm>
              <a:off x="9601960" y="5495106"/>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1" name="Text Box 151">
              <a:extLst>
                <a:ext uri="{FF2B5EF4-FFF2-40B4-BE49-F238E27FC236}">
                  <a16:creationId xmlns:a16="http://schemas.microsoft.com/office/drawing/2014/main" id="{0AB1DC83-BE36-ED42-808B-8B0662A8501F}"/>
                </a:ext>
              </a:extLst>
            </p:cNvPr>
            <p:cNvSpPr txBox="1">
              <a:spLocks noChangeArrowheads="1"/>
            </p:cNvSpPr>
            <p:nvPr/>
          </p:nvSpPr>
          <p:spPr bwMode="auto">
            <a:xfrm>
              <a:off x="9565447" y="575069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spTree>
    <p:extLst>
      <p:ext uri="{BB962C8B-B14F-4D97-AF65-F5344CB8AC3E}">
        <p14:creationId xmlns:p14="http://schemas.microsoft.com/office/powerpoint/2010/main" val="1893899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9" presetClass="entr" presetSubtype="0"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dissolve">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9" presetClass="entr" presetSubtype="0"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dissolve">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9" presetClass="entr" presetSubtype="0"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dissolve">
                                      <p:cBhvr>
                                        <p:cTn id="174" dur="500"/>
                                        <p:tgtEl>
                                          <p:spTgt spid="367"/>
                                        </p:tgtEl>
                                      </p:cBhvr>
                                    </p:animEffect>
                                  </p:childTnLst>
                                </p:cTn>
                              </p:par>
                            </p:childTnLst>
                          </p:cTn>
                        </p:par>
                      </p:childTnLst>
                    </p:cTn>
                  </p:par>
                  <p:par>
                    <p:cTn id="175" fill="hold">
                      <p:stCondLst>
                        <p:cond delay="indefinite"/>
                      </p:stCondLst>
                      <p:childTnLst>
                        <p:par>
                          <p:cTn id="176" fill="hold">
                            <p:stCondLst>
                              <p:cond delay="0"/>
                            </p:stCondLst>
                            <p:childTnLst>
                              <p:par>
                                <p:cTn id="177" presetID="9" presetClass="entr" presetSubtype="0" fill="hold" nodeType="clickEffect">
                                  <p:stCondLst>
                                    <p:cond delay="0"/>
                                  </p:stCondLst>
                                  <p:childTnLst>
                                    <p:set>
                                      <p:cBhvr>
                                        <p:cTn id="178" dur="1" fill="hold">
                                          <p:stCondLst>
                                            <p:cond delay="0"/>
                                          </p:stCondLst>
                                        </p:cTn>
                                        <p:tgtEl>
                                          <p:spTgt spid="8"/>
                                        </p:tgtEl>
                                        <p:attrNameLst>
                                          <p:attrName>style.visibility</p:attrName>
                                        </p:attrNameLst>
                                      </p:cBhvr>
                                      <p:to>
                                        <p:strVal val="visible"/>
                                      </p:to>
                                    </p:set>
                                    <p:animEffect transition="in" filter="dissolve">
                                      <p:cBhvr>
                                        <p:cTn id="179" dur="500"/>
                                        <p:tgtEl>
                                          <p:spTgt spid="8"/>
                                        </p:tgtEl>
                                      </p:cBhvr>
                                    </p:animEffect>
                                  </p:childTnLst>
                                </p:cTn>
                              </p:par>
                            </p:childTnLst>
                          </p:cTn>
                        </p:par>
                      </p:childTnLst>
                    </p:cTn>
                  </p:par>
                  <p:par>
                    <p:cTn id="180" fill="hold">
                      <p:stCondLst>
                        <p:cond delay="indefinite"/>
                      </p:stCondLst>
                      <p:childTnLst>
                        <p:par>
                          <p:cTn id="181" fill="hold">
                            <p:stCondLst>
                              <p:cond delay="0"/>
                            </p:stCondLst>
                            <p:childTnLst>
                              <p:par>
                                <p:cTn id="182" presetID="9" presetClass="entr" presetSubtype="0" fill="hold" nodeType="clickEffect">
                                  <p:stCondLst>
                                    <p:cond delay="0"/>
                                  </p:stCondLst>
                                  <p:childTnLst>
                                    <p:set>
                                      <p:cBhvr>
                                        <p:cTn id="183" dur="1" fill="hold">
                                          <p:stCondLst>
                                            <p:cond delay="0"/>
                                          </p:stCondLst>
                                        </p:cTn>
                                        <p:tgtEl>
                                          <p:spTgt spid="9"/>
                                        </p:tgtEl>
                                        <p:attrNameLst>
                                          <p:attrName>style.visibility</p:attrName>
                                        </p:attrNameLst>
                                      </p:cBhvr>
                                      <p:to>
                                        <p:strVal val="visible"/>
                                      </p:to>
                                    </p:set>
                                    <p:animEffect transition="in" filter="dissolve">
                                      <p:cBhvr>
                                        <p:cTn id="18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1053323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underlying channel can also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sequence #s, ACKs, retransmissions will be of help … but not quite enough</a:t>
            </a:r>
          </a:p>
        </p:txBody>
      </p:sp>
      <p:sp>
        <p:nvSpPr>
          <p:cNvPr id="4" name="TextBox 3">
            <a:extLst>
              <a:ext uri="{FF2B5EF4-FFF2-40B4-BE49-F238E27FC236}">
                <a16:creationId xmlns:a16="http://schemas.microsoft.com/office/drawing/2014/main" id="{96D30AFD-5483-8F4A-8353-70CF76EDD8F5}"/>
              </a:ext>
            </a:extLst>
          </p:cNvPr>
          <p:cNvSpPr txBox="1"/>
          <p:nvPr/>
        </p:nvSpPr>
        <p:spPr>
          <a:xfrm>
            <a:off x="1351723" y="4023238"/>
            <a:ext cx="9435547" cy="1323439"/>
          </a:xfrm>
          <a:prstGeom prst="rect">
            <a:avLst/>
          </a:prstGeom>
          <a:noFill/>
        </p:spPr>
        <p:txBody>
          <a:bodyPr wrap="square" rtlCol="0">
            <a:spAutoFit/>
          </a:bodyPr>
          <a:lstStyle/>
          <a:p>
            <a:pPr marL="581025" marR="0" lvl="0" indent="-568325" algn="ctr" defTabSz="914400" rtl="0" eaLnBrk="1" fontAlgn="auto" latinLnBrk="0" hangingPunct="1">
              <a:lnSpc>
                <a:spcPct val="100000"/>
              </a:lnSpc>
              <a:spcBef>
                <a:spcPts val="0"/>
              </a:spcBef>
              <a:spcAft>
                <a:spcPts val="0"/>
              </a:spcAft>
              <a:buClrTx/>
              <a:buSzTx/>
              <a:buFontTx/>
              <a:buNone/>
              <a:tabLst/>
              <a:defRPr/>
            </a:pPr>
            <a:r>
              <a:rPr kumimoji="0" lang="en-US" sz="40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How do </a:t>
            </a:r>
            <a:r>
              <a:rPr kumimoji="0" lang="en-US" sz="4000" b="0" i="1" u="none" strike="noStrike" kern="1200" cap="none" spc="0" normalizeH="0" baseline="0" noProof="0" dirty="0">
                <a:ln>
                  <a:noFill/>
                </a:ln>
                <a:solidFill>
                  <a:prstClr val="black"/>
                </a:solidFill>
                <a:effectLst/>
                <a:uLnTx/>
                <a:uFillTx/>
                <a:latin typeface="Calibri" panose="020F0502020204030204"/>
                <a:ea typeface="+mn-ea"/>
                <a:cs typeface="+mn-cs"/>
              </a:rPr>
              <a:t>humans</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handle lost sender-to-receiver words in conversation?</a:t>
            </a:r>
          </a:p>
        </p:txBody>
      </p:sp>
    </p:spTree>
    <p:extLst>
      <p:ext uri="{BB962C8B-B14F-4D97-AF65-F5344CB8AC3E}">
        <p14:creationId xmlns:p14="http://schemas.microsoft.com/office/powerpoint/2010/main" val="2157475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751114" y="1355502"/>
            <a:ext cx="10924659"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06400" marR="0" lvl="0" indent="-341313" algn="l" defTabSz="914400" rtl="0" eaLnBrk="1" fontAlgn="auto" latinLnBrk="0" hangingPunct="1">
              <a:lnSpc>
                <a:spcPct val="8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06400" marR="0" lvl="0" indent="-341313" algn="l" defTabSz="914400" rtl="0" eaLnBrk="1" fontAlgn="auto" latinLnBrk="0" hangingPunct="1">
              <a:lnSpc>
                <a:spcPct val="7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packet being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67B4DB3B-FB87-7B42-8ADE-E098B4B1CDD9}"/>
              </a:ext>
            </a:extLst>
          </p:cNvPr>
          <p:cNvGrpSpPr/>
          <p:nvPr/>
        </p:nvGrpSpPr>
        <p:grpSpPr>
          <a:xfrm>
            <a:off x="3852654" y="4876800"/>
            <a:ext cx="3484723" cy="1905000"/>
            <a:chOff x="3667124" y="4359729"/>
            <a:chExt cx="3484723" cy="1905000"/>
          </a:xfrm>
        </p:grpSpPr>
        <p:pic>
          <p:nvPicPr>
            <p:cNvPr id="7170" name="Picture 2" descr="Image result for red alarm clock">
              <a:extLst>
                <a:ext uri="{FF2B5EF4-FFF2-40B4-BE49-F238E27FC236}">
                  <a16:creationId xmlns:a16="http://schemas.microsoft.com/office/drawing/2014/main" id="{78FD9079-5EFC-D744-A2EF-B55FD834CA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24" y="4359729"/>
              <a:ext cx="3381375"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91">
              <a:extLst>
                <a:ext uri="{FF2B5EF4-FFF2-40B4-BE49-F238E27FC236}">
                  <a16:creationId xmlns:a16="http://schemas.microsoft.com/office/drawing/2014/main" id="{62219A32-C5B7-4A41-B560-B3B62A39F92F}"/>
                </a:ext>
              </a:extLst>
            </p:cNvPr>
            <p:cNvSpPr txBox="1">
              <a:spLocks noChangeArrowheads="1"/>
            </p:cNvSpPr>
            <p:nvPr/>
          </p:nvSpPr>
          <p:spPr bwMode="auto">
            <a:xfrm>
              <a:off x="5932303" y="4757575"/>
              <a:ext cx="1219544" cy="3703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sz="2400" b="0" i="1" u="none" strike="noStrike" kern="0" cap="none" spc="0" normalizeH="0" baseline="0" noProof="0" dirty="0">
                  <a:ln>
                    <a:noFill/>
                  </a:ln>
                  <a:solidFill>
                    <a:srgbClr val="C00000"/>
                  </a:solidFill>
                  <a:effectLst/>
                  <a:uLnTx/>
                  <a:uFillTx/>
                  <a:latin typeface="Tahoma" charset="0"/>
                  <a:ea typeface="ＭＳ Ｐゴシック" charset="0"/>
                  <a:cs typeface="+mn-cs"/>
                </a:rPr>
                <a:t>timeout</a:t>
              </a:r>
            </a:p>
          </p:txBody>
        </p:sp>
      </p:grpSp>
      <p:sp>
        <p:nvSpPr>
          <p:cNvPr id="10" name="Rectangle 4">
            <a:extLst>
              <a:ext uri="{FF2B5EF4-FFF2-40B4-BE49-F238E27FC236}">
                <a16:creationId xmlns:a16="http://schemas.microsoft.com/office/drawing/2014/main" id="{C21F0D09-350B-0D4B-B0F1-02B4E8F5DB35}"/>
              </a:ext>
            </a:extLst>
          </p:cNvPr>
          <p:cNvSpPr txBox="1">
            <a:spLocks noChangeArrowheads="1"/>
          </p:cNvSpPr>
          <p:nvPr/>
        </p:nvSpPr>
        <p:spPr>
          <a:xfrm>
            <a:off x="808619" y="4059181"/>
            <a:ext cx="10924659" cy="1016402"/>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6400" marR="0" lvl="0" indent="-341313" algn="l" defTabSz="914400" rtl="0" eaLnBrk="1" fontAlgn="auto" latinLnBrk="0" hangingPunct="1">
              <a:lnSpc>
                <a:spcPct val="10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 countdown timer to interrupt after “reasonable” amount of time</a:t>
            </a:r>
          </a:p>
        </p:txBody>
      </p:sp>
    </p:spTree>
    <p:extLst>
      <p:ext uri="{BB962C8B-B14F-4D97-AF65-F5344CB8AC3E}">
        <p14:creationId xmlns:p14="http://schemas.microsoft.com/office/powerpoint/2010/main" val="287422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animEffect transition="in" filter="dissolve">
                                      <p:cBhvr>
                                        <p:cTn id="11" dur="500"/>
                                        <p:tgtEl>
                                          <p:spTgt spid="42">
                                            <p:txEl>
                                              <p:pRg st="1" end="1"/>
                                            </p:txEl>
                                          </p:spTgt>
                                        </p:tgtEl>
                                      </p:cBhvr>
                                    </p:animEffect>
                                  </p:childTnLst>
                                </p:cTn>
                              </p:par>
                              <p:par>
                                <p:cTn id="12" presetID="9" presetClass="entr" presetSubtype="0" fill="hold" nodeType="withEffect">
                                  <p:stCondLst>
                                    <p:cond delay="0"/>
                                  </p:stCondLst>
                                  <p:childTnLst>
                                    <p:set>
                                      <p:cBhvr>
                                        <p:cTn id="13" dur="1" fill="hold">
                                          <p:stCondLst>
                                            <p:cond delay="0"/>
                                          </p:stCondLst>
                                        </p:cTn>
                                        <p:tgtEl>
                                          <p:spTgt spid="42">
                                            <p:txEl>
                                              <p:pRg st="2" end="2"/>
                                            </p:txEl>
                                          </p:spTgt>
                                        </p:tgtEl>
                                        <p:attrNameLst>
                                          <p:attrName>style.visibility</p:attrName>
                                        </p:attrNameLst>
                                      </p:cBhvr>
                                      <p:to>
                                        <p:strVal val="visible"/>
                                      </p:to>
                                    </p:set>
                                    <p:animEffect transition="in" filter="dissolve">
                                      <p:cBhvr>
                                        <p:cTn id="14" dur="500"/>
                                        <p:tgtEl>
                                          <p:spTgt spid="42">
                                            <p:txEl>
                                              <p:pRg st="2" end="2"/>
                                            </p:txEl>
                                          </p:spTgt>
                                        </p:tgtEl>
                                      </p:cBhvr>
                                    </p:animEffect>
                                  </p:childTnLst>
                                </p:cTn>
                              </p:par>
                              <p:par>
                                <p:cTn id="15" presetID="9" presetClass="entr" presetSubtype="0" fill="hold"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animEffect transition="in" filter="dissolve">
                                      <p:cBhvr>
                                        <p:cTn id="17" dur="500"/>
                                        <p:tgtEl>
                                          <p:spTgt spid="42">
                                            <p:txEl>
                                              <p:pRg st="3" end="3"/>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42">
                                            <p:txEl>
                                              <p:pRg st="4" end="4"/>
                                            </p:txEl>
                                          </p:spTgt>
                                        </p:tgtEl>
                                        <p:attrNameLst>
                                          <p:attrName>style.visibility</p:attrName>
                                        </p:attrNameLst>
                                      </p:cBhvr>
                                      <p:to>
                                        <p:strVal val="visible"/>
                                      </p:to>
                                    </p:set>
                                    <p:animEffect transition="in" filter="dissolve">
                                      <p:cBhvr>
                                        <p:cTn id="20" dur="500"/>
                                        <p:tgtEl>
                                          <p:spTgt spid="4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9" presetClass="entr" presetSubtype="0" fill="hold"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dissolve">
                                      <p:cBhvr>
                                        <p:cTn id="27" dur="500"/>
                                        <p:tgtEl>
                                          <p:spTgt spid="10">
                                            <p:txEl>
                                              <p:pRg st="0" end="0"/>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dissolv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33239" cy="1239836"/>
            <a:chOff x="2638761" y="2958772"/>
            <a:chExt cx="1933239"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9" y="3559178"/>
              <a:ext cx="1137909" cy="1409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 name="Oval 2">
            <a:extLst>
              <a:ext uri="{FF2B5EF4-FFF2-40B4-BE49-F238E27FC236}">
                <a16:creationId xmlns:a16="http://schemas.microsoft.com/office/drawing/2014/main" id="{D28BBA62-6263-C843-B29E-56B49980762A}"/>
              </a:ext>
            </a:extLst>
          </p:cNvPr>
          <p:cNvSpPr/>
          <p:nvPr/>
        </p:nvSpPr>
        <p:spPr>
          <a:xfrm>
            <a:off x="3771900" y="1861459"/>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2" name="Oval 121">
            <a:extLst>
              <a:ext uri="{FF2B5EF4-FFF2-40B4-BE49-F238E27FC236}">
                <a16:creationId xmlns:a16="http://schemas.microsoft.com/office/drawing/2014/main" id="{9E2FDDC8-8D96-114D-9DC7-646B2E492AD9}"/>
              </a:ext>
            </a:extLst>
          </p:cNvPr>
          <p:cNvSpPr/>
          <p:nvPr/>
        </p:nvSpPr>
        <p:spPr>
          <a:xfrm>
            <a:off x="3858986" y="3777345"/>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9D7B88F9-3891-3046-A064-B332A3527756}"/>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0" name="Oval 129">
            <a:extLst>
              <a:ext uri="{FF2B5EF4-FFF2-40B4-BE49-F238E27FC236}">
                <a16:creationId xmlns:a16="http://schemas.microsoft.com/office/drawing/2014/main" id="{622A35A9-A643-7C42-B044-B85FAF6A97F9}"/>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29138640-D128-B549-B272-9634FBE0E919}"/>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F8621F76-605F-FD4F-BBDF-20014AAFC358}"/>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EC2E0DE7-1242-394F-B32C-D2097A456FDC}"/>
              </a:ext>
            </a:extLst>
          </p:cNvPr>
          <p:cNvSpPr/>
          <p:nvPr/>
        </p:nvSpPr>
        <p:spPr>
          <a:xfrm>
            <a:off x="4251325" y="2212996"/>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198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9"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animEffect transition="in" filter="dissolve">
                                      <p:cBhvr>
                                        <p:cTn id="15" dur="500"/>
                                        <p:tgtEl>
                                          <p:spTgt spid="1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par>
                                <p:cTn id="21" presetID="9" presetClass="exit" presetSubtype="0" fill="hold" grpId="1" nodeType="withEffect">
                                  <p:stCondLst>
                                    <p:cond delay="0"/>
                                  </p:stCondLst>
                                  <p:childTnLst>
                                    <p:animEffect transition="out" filter="dissolve">
                                      <p:cBhvr>
                                        <p:cTn id="22" dur="500"/>
                                        <p:tgtEl>
                                          <p:spTgt spid="122"/>
                                        </p:tgtEl>
                                      </p:cBhvr>
                                    </p:animEffect>
                                    <p:set>
                                      <p:cBhvr>
                                        <p:cTn id="23" dur="1" fill="hold">
                                          <p:stCondLst>
                                            <p:cond delay="499"/>
                                          </p:stCondLst>
                                        </p:cTn>
                                        <p:tgtEl>
                                          <p:spTgt spid="12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9" presetClass="exit" presetSubtype="0" fill="hold" grpId="1" nodeType="withEffect">
                                  <p:stCondLst>
                                    <p:cond delay="0"/>
                                  </p:stCondLst>
                                  <p:childTnLst>
                                    <p:animEffect transition="out" filter="dissolv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9" presetClass="entr" presetSubtype="0" fill="hold" grpId="0" nodeType="withEffect">
                                  <p:stCondLst>
                                    <p:cond delay="0"/>
                                  </p:stCondLst>
                                  <p:childTnLst>
                                    <p:set>
                                      <p:cBhvr>
                                        <p:cTn id="33" dur="1" fill="hold">
                                          <p:stCondLst>
                                            <p:cond delay="0"/>
                                          </p:stCondLst>
                                        </p:cTn>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dissolve">
                                      <p:cBhvr>
                                        <p:cTn id="38" dur="500"/>
                                        <p:tgtEl>
                                          <p:spTgt spid="13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par>
                                <p:cTn id="44" presetID="9" presetClass="exit" presetSubtype="0" fill="hold" grpId="1" nodeType="withEffect">
                                  <p:stCondLst>
                                    <p:cond delay="0"/>
                                  </p:stCondLst>
                                  <p:childTnLst>
                                    <p:animEffect transition="out" filter="dissolve">
                                      <p:cBhvr>
                                        <p:cTn id="45" dur="500"/>
                                        <p:tgtEl>
                                          <p:spTgt spid="130"/>
                                        </p:tgtEl>
                                      </p:cBhvr>
                                    </p:animEffect>
                                    <p:set>
                                      <p:cBhvr>
                                        <p:cTn id="46" dur="1" fill="hold">
                                          <p:stCondLst>
                                            <p:cond delay="499"/>
                                          </p:stCondLst>
                                        </p:cTn>
                                        <p:tgtEl>
                                          <p:spTgt spid="130"/>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dissolve">
                                      <p:cBhvr>
                                        <p:cTn id="49" dur="500"/>
                                        <p:tgtEl>
                                          <p:spTgt spid="123"/>
                                        </p:tgtEl>
                                      </p:cBhvr>
                                    </p:animEffect>
                                  </p:childTnLst>
                                </p:cTn>
                              </p:par>
                            </p:childTnLst>
                          </p:cTn>
                        </p:par>
                        <p:par>
                          <p:cTn id="50" fill="hold">
                            <p:stCondLst>
                              <p:cond delay="500"/>
                            </p:stCondLst>
                            <p:childTnLst>
                              <p:par>
                                <p:cTn id="51" presetID="9"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dissolve">
                                      <p:cBhvr>
                                        <p:cTn id="53" dur="500"/>
                                        <p:tgtEl>
                                          <p:spTgt spid="13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wipe(right)">
                                      <p:cBhvr>
                                        <p:cTn id="58" dur="500"/>
                                        <p:tgtEl>
                                          <p:spTgt spid="114"/>
                                        </p:tgtEl>
                                      </p:cBhvr>
                                    </p:animEffect>
                                  </p:childTnLst>
                                </p:cTn>
                              </p:par>
                              <p:par>
                                <p:cTn id="59" presetID="9" presetClass="exit" presetSubtype="0" fill="hold" grpId="1" nodeType="withEffect">
                                  <p:stCondLst>
                                    <p:cond delay="0"/>
                                  </p:stCondLst>
                                  <p:childTnLst>
                                    <p:animEffect transition="out" filter="dissolve">
                                      <p:cBhvr>
                                        <p:cTn id="60" dur="500"/>
                                        <p:tgtEl>
                                          <p:spTgt spid="131"/>
                                        </p:tgtEl>
                                      </p:cBhvr>
                                    </p:animEffect>
                                    <p:set>
                                      <p:cBhvr>
                                        <p:cTn id="61" dur="1" fill="hold">
                                          <p:stCondLst>
                                            <p:cond delay="499"/>
                                          </p:stCondLst>
                                        </p:cTn>
                                        <p:tgtEl>
                                          <p:spTgt spid="131"/>
                                        </p:tgtEl>
                                        <p:attrNameLst>
                                          <p:attrName>style.visibility</p:attrName>
                                        </p:attrNameLst>
                                      </p:cBhvr>
                                      <p:to>
                                        <p:strVal val="hidden"/>
                                      </p:to>
                                    </p:set>
                                  </p:childTnLst>
                                </p:cTn>
                              </p:par>
                              <p:par>
                                <p:cTn id="62" presetID="9" presetClass="entr" presetSubtype="0" fill="hold" grpId="0" nodeType="withEffect">
                                  <p:stCondLst>
                                    <p:cond delay="0"/>
                                  </p:stCondLst>
                                  <p:childTnLst>
                                    <p:set>
                                      <p:cBhvr>
                                        <p:cTn id="63" dur="1" fill="hold">
                                          <p:stCondLst>
                                            <p:cond delay="0"/>
                                          </p:stCondLst>
                                        </p:cTn>
                                        <p:tgtEl>
                                          <p:spTgt spid="124"/>
                                        </p:tgtEl>
                                        <p:attrNameLst>
                                          <p:attrName>style.visibility</p:attrName>
                                        </p:attrNameLst>
                                      </p:cBhvr>
                                      <p:to>
                                        <p:strVal val="visible"/>
                                      </p:to>
                                    </p:set>
                                    <p:animEffect transition="in" filter="dissolve">
                                      <p:cBhvr>
                                        <p:cTn id="64" dur="500"/>
                                        <p:tgtEl>
                                          <p:spTgt spid="124"/>
                                        </p:tgtEl>
                                      </p:cBhvr>
                                    </p:animEffect>
                                  </p:childTnLst>
                                </p:cTn>
                              </p:par>
                            </p:childTnLst>
                          </p:cTn>
                        </p:par>
                        <p:par>
                          <p:cTn id="65" fill="hold">
                            <p:stCondLst>
                              <p:cond delay="500"/>
                            </p:stCondLst>
                            <p:childTnLst>
                              <p:par>
                                <p:cTn id="66" presetID="9" presetClass="entr" presetSubtype="0"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Effect transition="in" filter="dissolve">
                                      <p:cBhvr>
                                        <p:cTn id="68" dur="500"/>
                                        <p:tgtEl>
                                          <p:spTgt spid="132"/>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115"/>
                                        </p:tgtEl>
                                        <p:attrNameLst>
                                          <p:attrName>style.visibility</p:attrName>
                                        </p:attrNameLst>
                                      </p:cBhvr>
                                      <p:to>
                                        <p:strVal val="visible"/>
                                      </p:to>
                                    </p:set>
                                    <p:animEffect transition="in" filter="wipe(down)">
                                      <p:cBhvr>
                                        <p:cTn id="73" dur="500"/>
                                        <p:tgtEl>
                                          <p:spTgt spid="11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125"/>
                                        </p:tgtEl>
                                        <p:attrNameLst>
                                          <p:attrName>style.visibility</p:attrName>
                                        </p:attrNameLst>
                                      </p:cBhvr>
                                      <p:to>
                                        <p:strVal val="visible"/>
                                      </p:to>
                                    </p:set>
                                    <p:animEffect transition="in" filter="dissolve">
                                      <p:cBhvr>
                                        <p:cTn id="76" dur="500"/>
                                        <p:tgtEl>
                                          <p:spTgt spid="125"/>
                                        </p:tgtEl>
                                      </p:cBhvr>
                                    </p:animEffect>
                                  </p:childTnLst>
                                </p:cTn>
                              </p:par>
                              <p:par>
                                <p:cTn id="77" presetID="9" presetClass="exit" presetSubtype="0" fill="hold" grpId="1" nodeType="withEffect">
                                  <p:stCondLst>
                                    <p:cond delay="0"/>
                                  </p:stCondLst>
                                  <p:childTnLst>
                                    <p:animEffect transition="out" filter="dissolve">
                                      <p:cBhvr>
                                        <p:cTn id="78" dur="500"/>
                                        <p:tgtEl>
                                          <p:spTgt spid="132"/>
                                        </p:tgtEl>
                                      </p:cBhvr>
                                    </p:animEffect>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500"/>
                            </p:stCondLst>
                            <p:childTnLst>
                              <p:par>
                                <p:cTn id="81" presetID="9" presetClass="entr" presetSubtype="0" fill="hold" grpId="0" nodeType="afterEffect">
                                  <p:stCondLst>
                                    <p:cond delay="0"/>
                                  </p:stCondLst>
                                  <p:childTnLst>
                                    <p:set>
                                      <p:cBhvr>
                                        <p:cTn id="82" dur="1" fill="hold">
                                          <p:stCondLst>
                                            <p:cond delay="0"/>
                                          </p:stCondLst>
                                        </p:cTn>
                                        <p:tgtEl>
                                          <p:spTgt spid="133"/>
                                        </p:tgtEl>
                                        <p:attrNameLst>
                                          <p:attrName>style.visibility</p:attrName>
                                        </p:attrNameLst>
                                      </p:cBhvr>
                                      <p:to>
                                        <p:strVal val="visible"/>
                                      </p:to>
                                    </p:set>
                                    <p:animEffect transition="in" filter="dissolve">
                                      <p:cBhvr>
                                        <p:cTn id="83"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4" grpId="0" animBg="1"/>
      <p:bldP spid="123" grpId="0" animBg="1"/>
      <p:bldP spid="121" grpId="0" animBg="1"/>
      <p:bldP spid="3" grpId="0" animBg="1"/>
      <p:bldP spid="3" grpId="1" animBg="1"/>
      <p:bldP spid="122" grpId="0" animBg="1"/>
      <p:bldP spid="122" grpId="1" animBg="1"/>
      <p:bldP spid="6" grpId="0" animBg="1"/>
      <p:bldP spid="6" grpId="1" animBg="1"/>
      <p:bldP spid="130" grpId="0" animBg="1"/>
      <p:bldP spid="130" grpId="1" animBg="1"/>
      <p:bldP spid="131" grpId="0" animBg="1"/>
      <p:bldP spid="131" grpId="1" animBg="1"/>
      <p:bldP spid="132" grpId="0" animBg="1"/>
      <p:bldP spid="132" grpId="1" animBg="1"/>
      <p:bldP spid="13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45938" cy="1239836"/>
            <a:chOff x="2638761" y="2958772"/>
            <a:chExt cx="1945938"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8" y="3546478"/>
              <a:ext cx="1150609" cy="1536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E1668F5-8EFC-FD4A-B0AD-080420B8D736}"/>
              </a:ext>
            </a:extLst>
          </p:cNvPr>
          <p:cNvGrpSpPr/>
          <p:nvPr/>
        </p:nvGrpSpPr>
        <p:grpSpPr>
          <a:xfrm>
            <a:off x="7977523" y="2372984"/>
            <a:ext cx="2447925" cy="741363"/>
            <a:chOff x="7977523" y="2372984"/>
            <a:chExt cx="2447925" cy="741363"/>
          </a:xfrm>
        </p:grpSpPr>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7" name="Group 6">
            <a:extLst>
              <a:ext uri="{FF2B5EF4-FFF2-40B4-BE49-F238E27FC236}">
                <a16:creationId xmlns:a16="http://schemas.microsoft.com/office/drawing/2014/main" id="{5B0F4E74-4AD1-1841-A169-2F112B1736DB}"/>
              </a:ext>
            </a:extLst>
          </p:cNvPr>
          <p:cNvGrpSpPr/>
          <p:nvPr/>
        </p:nvGrpSpPr>
        <p:grpSpPr>
          <a:xfrm>
            <a:off x="2367298" y="4307189"/>
            <a:ext cx="1973263" cy="725996"/>
            <a:chOff x="2367298" y="4307189"/>
            <a:chExt cx="1973263" cy="725996"/>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F3A5F505-AA20-9E41-BC6C-D76DEB8319CC}"/>
              </a:ext>
            </a:extLst>
          </p:cNvPr>
          <p:cNvGrpSpPr/>
          <p:nvPr/>
        </p:nvGrpSpPr>
        <p:grpSpPr>
          <a:xfrm>
            <a:off x="3029286" y="4795509"/>
            <a:ext cx="1631950" cy="1428750"/>
            <a:chOff x="3029286" y="4795509"/>
            <a:chExt cx="1631950" cy="142875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(rcvpkt,0)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130" name="Oval 129">
            <a:extLst>
              <a:ext uri="{FF2B5EF4-FFF2-40B4-BE49-F238E27FC236}">
                <a16:creationId xmlns:a16="http://schemas.microsoft.com/office/drawing/2014/main" id="{9AA3E79A-2611-F844-92F5-7AB7F51F61A6}"/>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36E5B91E-BBFD-F34D-BA3F-9A04F2B92A2B}"/>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CD4FE554-65E6-F444-AA3B-AD082AB372FD}"/>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3A129D4A-C779-424D-B5D4-282E5C7184B2}"/>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13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dissolve">
                                      <p:cBhvr>
                                        <p:cTn id="7" dur="500"/>
                                        <p:tgtEl>
                                          <p:spTgt spid="13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6"/>
                                        </p:tgtEl>
                                        <p:attrNameLst>
                                          <p:attrName>style.visibility</p:attrName>
                                        </p:attrNameLst>
                                      </p:cBhvr>
                                      <p:to>
                                        <p:strVal val="visible"/>
                                      </p:to>
                                    </p:set>
                                    <p:animEffect transition="in" filter="dissolve">
                                      <p:cBhvr>
                                        <p:cTn id="16" dur="500"/>
                                        <p:tgtEl>
                                          <p:spTgt spid="1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xit" presetSubtype="0" fill="hold" grpId="1" nodeType="clickEffect">
                                  <p:stCondLst>
                                    <p:cond delay="0"/>
                                  </p:stCondLst>
                                  <p:childTnLst>
                                    <p:animEffect transition="out" filter="dissolve">
                                      <p:cBhvr>
                                        <p:cTn id="20" dur="500"/>
                                        <p:tgtEl>
                                          <p:spTgt spid="130"/>
                                        </p:tgtEl>
                                      </p:cBhvr>
                                    </p:animEffect>
                                    <p:set>
                                      <p:cBhvr>
                                        <p:cTn id="21" dur="1" fill="hold">
                                          <p:stCondLst>
                                            <p:cond delay="499"/>
                                          </p:stCondLst>
                                        </p:cTn>
                                        <p:tgtEl>
                                          <p:spTgt spid="130"/>
                                        </p:tgtEl>
                                        <p:attrNameLst>
                                          <p:attrName>style.visibility</p:attrName>
                                        </p:attrNameLst>
                                      </p:cBhvr>
                                      <p:to>
                                        <p:strVal val="hidden"/>
                                      </p:to>
                                    </p:se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31"/>
                                        </p:tgtEl>
                                        <p:attrNameLst>
                                          <p:attrName>style.visibility</p:attrName>
                                        </p:attrNameLst>
                                      </p:cBhvr>
                                      <p:to>
                                        <p:strVal val="visible"/>
                                      </p:to>
                                    </p:set>
                                    <p:animEffect transition="in" filter="dissolve">
                                      <p:cBhvr>
                                        <p:cTn id="25" dur="500"/>
                                        <p:tgtEl>
                                          <p:spTgt spid="131"/>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1" nodeType="clickEffect">
                                  <p:stCondLst>
                                    <p:cond delay="0"/>
                                  </p:stCondLst>
                                  <p:childTnLst>
                                    <p:animEffect transition="out" filter="dissolve">
                                      <p:cBhvr>
                                        <p:cTn id="33" dur="500"/>
                                        <p:tgtEl>
                                          <p:spTgt spid="131"/>
                                        </p:tgtEl>
                                      </p:cBhvr>
                                    </p:animEffect>
                                    <p:set>
                                      <p:cBhvr>
                                        <p:cTn id="34" dur="1" fill="hold">
                                          <p:stCondLst>
                                            <p:cond delay="499"/>
                                          </p:stCondLst>
                                        </p:cTn>
                                        <p:tgtEl>
                                          <p:spTgt spid="131"/>
                                        </p:tgtEl>
                                        <p:attrNameLst>
                                          <p:attrName>style.visibility</p:attrName>
                                        </p:attrNameLst>
                                      </p:cBhvr>
                                      <p:to>
                                        <p:strVal val="hidden"/>
                                      </p:to>
                                    </p:se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2"/>
                                        </p:tgtEl>
                                        <p:attrNameLst>
                                          <p:attrName>style.visibility</p:attrName>
                                        </p:attrNameLst>
                                      </p:cBhvr>
                                      <p:to>
                                        <p:strVal val="visible"/>
                                      </p:to>
                                    </p:set>
                                    <p:animEffect transition="in" filter="dissolve">
                                      <p:cBhvr>
                                        <p:cTn id="38" dur="500"/>
                                        <p:tgtEl>
                                          <p:spTgt spid="132"/>
                                        </p:tgtEl>
                                      </p:cBhvr>
                                    </p:animEffect>
                                  </p:childTnLst>
                                </p:cTn>
                              </p:par>
                              <p:par>
                                <p:cTn id="39" presetID="9"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dissolv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dissolve">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2"/>
                                        </p:tgtEl>
                                      </p:cBhvr>
                                    </p:animEffect>
                                    <p:set>
                                      <p:cBhvr>
                                        <p:cTn id="51" dur="1" fill="hold">
                                          <p:stCondLst>
                                            <p:cond delay="499"/>
                                          </p:stCondLst>
                                        </p:cTn>
                                        <p:tgtEl>
                                          <p:spTgt spid="132"/>
                                        </p:tgtEl>
                                        <p:attrNameLst>
                                          <p:attrName>style.visibility</p:attrName>
                                        </p:attrNameLst>
                                      </p:cBhvr>
                                      <p:to>
                                        <p:strVal val="hidden"/>
                                      </p:to>
                                    </p:set>
                                  </p:childTnLst>
                                </p:cTn>
                              </p:par>
                              <p:par>
                                <p:cTn id="52" presetID="9" presetClass="entr" presetSubtype="0" fill="hold" grpId="0" nodeType="withEffect">
                                  <p:stCondLst>
                                    <p:cond delay="0"/>
                                  </p:stCondLst>
                                  <p:childTnLst>
                                    <p:set>
                                      <p:cBhvr>
                                        <p:cTn id="53" dur="1" fill="hold">
                                          <p:stCondLst>
                                            <p:cond delay="0"/>
                                          </p:stCondLst>
                                        </p:cTn>
                                        <p:tgtEl>
                                          <p:spTgt spid="133"/>
                                        </p:tgtEl>
                                        <p:attrNameLst>
                                          <p:attrName>style.visibility</p:attrName>
                                        </p:attrNameLst>
                                      </p:cBhvr>
                                      <p:to>
                                        <p:strVal val="visible"/>
                                      </p:to>
                                    </p:set>
                                    <p:animEffect transition="in" filter="dissolve">
                                      <p:cBhvr>
                                        <p:cTn id="54" dur="500"/>
                                        <p:tgtEl>
                                          <p:spTgt spid="133"/>
                                        </p:tgtEl>
                                      </p:cBhvr>
                                    </p:animEffect>
                                  </p:childTnLst>
                                </p:cTn>
                              </p:par>
                              <p:par>
                                <p:cTn id="55" presetID="9" presetClass="entr" presetSubtype="0" fill="hold" nodeType="with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dissolve">
                                      <p:cBhvr>
                                        <p:cTn id="57"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0" grpId="1" animBg="1"/>
      <p:bldP spid="131" grpId="0" animBg="1"/>
      <p:bldP spid="131" grpId="1" animBg="1"/>
      <p:bldP spid="132" grpId="0" animBg="1"/>
      <p:bldP spid="132" grpId="1" animBg="1"/>
      <p:bldP spid="13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207345"/>
            <a:ext cx="1671637"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dirty="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resend pkt1</a:t>
              </a:r>
            </a:p>
          </p:txBody>
        </p:sp>
      </p:grpSp>
    </p:spTree>
    <p:extLst>
      <p:ext uri="{BB962C8B-B14F-4D97-AF65-F5344CB8AC3E}">
        <p14:creationId xmlns:p14="http://schemas.microsoft.com/office/powerpoint/2010/main" val="46080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abstraction</a:t>
              </a:r>
            </a:p>
          </p:txBody>
        </p:sp>
      </p:grpSp>
      <p:sp>
        <p:nvSpPr>
          <p:cNvPr id="8" name="Rectangle 7">
            <a:extLst>
              <a:ext uri="{FF2B5EF4-FFF2-40B4-BE49-F238E27FC236}">
                <a16:creationId xmlns:a16="http://schemas.microsoft.com/office/drawing/2014/main" id="{7A8CA74F-CA34-FE4D-BBA8-48490B128E60}"/>
              </a:ext>
            </a:extLst>
          </p:cNvPr>
          <p:cNvSpPr/>
          <p:nvPr/>
        </p:nvSpPr>
        <p:spPr>
          <a:xfrm>
            <a:off x="295893" y="1816276"/>
            <a:ext cx="5265664" cy="239460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ight Arrow 13">
            <a:extLst>
              <a:ext uri="{FF2B5EF4-FFF2-40B4-BE49-F238E27FC236}">
                <a16:creationId xmlns:a16="http://schemas.microsoft.com/office/drawing/2014/main" id="{801B4EA5-1C05-1743-AB9A-0E0C38CDA1C5}"/>
              </a:ext>
            </a:extLst>
          </p:cNvPr>
          <p:cNvSpPr/>
          <p:nvPr/>
        </p:nvSpPr>
        <p:spPr>
          <a:xfrm>
            <a:off x="5448822" y="3106456"/>
            <a:ext cx="638827" cy="1014608"/>
          </a:xfrm>
          <a:prstGeom prst="rightArrow">
            <a:avLst/>
          </a:prstGeom>
          <a:gradFill>
            <a:gsLst>
              <a:gs pos="0">
                <a:schemeClr val="accent1">
                  <a:lumMod val="5000"/>
                  <a:lumOff val="95000"/>
                </a:schemeClr>
              </a:gs>
              <a:gs pos="5600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5B614158-9985-B744-A5F2-706D5EF5D7E9}"/>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4368BA48-D0C1-5949-880D-4FFAA26CCEC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1216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0"/>
                                        <p:tgtEl>
                                          <p:spTgt spid="9"/>
                                        </p:tgtEl>
                                      </p:cBhvr>
                                    </p:animEffect>
                                  </p:childTnLst>
                                </p:cTn>
                              </p:par>
                            </p:childTnLst>
                          </p:cTn>
                        </p:par>
                        <p:par>
                          <p:cTn id="12" fill="hold">
                            <p:stCondLst>
                              <p:cond delay="1500"/>
                            </p:stCondLst>
                            <p:childTnLst>
                              <p:par>
                                <p:cTn id="13" presetID="9" presetClass="exit" presetSubtype="0" fill="hold" grpId="1" nodeType="afterEffect">
                                  <p:stCondLst>
                                    <p:cond delay="0"/>
                                  </p:stCondLst>
                                  <p:childTnLst>
                                    <p:animEffect transition="out" filter="dissolve">
                                      <p:cBhvr>
                                        <p:cTn id="14" dur="500"/>
                                        <p:tgtEl>
                                          <p:spTgt spid="14"/>
                                        </p:tgtEl>
                                      </p:cBhvr>
                                    </p:animEffect>
                                    <p:set>
                                      <p:cBhvr>
                                        <p:cTn id="15" dur="1" fill="hold">
                                          <p:stCondLst>
                                            <p:cond delay="499"/>
                                          </p:stCondLst>
                                        </p:cTn>
                                        <p:tgtEl>
                                          <p:spTgt spid="1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par>
                          <p:cTn id="21" fill="hold">
                            <p:stCondLst>
                              <p:cond delay="500"/>
                            </p:stCondLst>
                            <p:childTnLst>
                              <p:par>
                                <p:cTn id="22" presetID="9" presetClass="entr" presetSubtype="0" fill="hold" grpId="0" nodeType="afterEffect">
                                  <p:stCondLst>
                                    <p:cond delay="1000"/>
                                  </p:stCondLst>
                                  <p:childTnLst>
                                    <p:set>
                                      <p:cBhvr>
                                        <p:cTn id="23" dur="1" fill="hold">
                                          <p:stCondLst>
                                            <p:cond delay="0"/>
                                          </p:stCondLst>
                                        </p:cTn>
                                        <p:tgtEl>
                                          <p:spTgt spid="231"/>
                                        </p:tgtEl>
                                        <p:attrNameLst>
                                          <p:attrName>style.visibility</p:attrName>
                                        </p:attrNameLst>
                                      </p:cBhvr>
                                      <p:to>
                                        <p:strVal val="visible"/>
                                      </p:to>
                                    </p:set>
                                    <p:animEffect transition="in" filter="dissolve">
                                      <p:cBhvr>
                                        <p:cTn id="24"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23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32963" y="4166394"/>
            <a:ext cx="15684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517742"/>
            <a:ext cx="1471612" cy="404813"/>
            <a:chOff x="855" y="1773"/>
            <a:chExt cx="927" cy="255"/>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73"/>
              <a:ext cx="358"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500155" y="3886501"/>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658899"/>
            <a:ext cx="1471612" cy="400050"/>
            <a:chOff x="850" y="1230"/>
            <a:chExt cx="927" cy="252"/>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082" y="1230"/>
              <a:ext cx="358"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131982"/>
            <a:ext cx="1471613" cy="369888"/>
            <a:chOff x="841" y="1528"/>
            <a:chExt cx="927" cy="233"/>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528"/>
              <a:ext cx="386"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6200644"/>
            <a:ext cx="38671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854417"/>
            <a:ext cx="1471613" cy="363538"/>
            <a:chOff x="855" y="1799"/>
            <a:chExt cx="927" cy="229"/>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121" y="1799"/>
              <a:ext cx="358"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580889" y="2976526"/>
            <a:ext cx="911514" cy="752475"/>
            <a:chOff x="4186" y="1705"/>
            <a:chExt cx="598"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223" y="1846"/>
              <a:ext cx="460" cy="204"/>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8012670" y="4309460"/>
            <a:ext cx="2667702" cy="714018"/>
            <a:chOff x="8162097" y="4679496"/>
            <a:chExt cx="2667702" cy="714018"/>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74413"/>
              <a:ext cx="1471613" cy="419101"/>
              <a:chOff x="2229" y="3467"/>
              <a:chExt cx="927" cy="264"/>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336" y="3519"/>
                <a:ext cx="386"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32824" y="4679496"/>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04583" y="4153524"/>
            <a:ext cx="3833816" cy="1104906"/>
            <a:chOff x="6954010" y="4523560"/>
            <a:chExt cx="3833816" cy="1104906"/>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54010" y="4523560"/>
              <a:ext cx="1174750" cy="609601"/>
              <a:chOff x="2830" y="3285"/>
              <a:chExt cx="740" cy="384"/>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0" y="3438"/>
                <a:ext cx="740"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747083"/>
              <a:ext cx="1547813" cy="446403"/>
              <a:chOff x="850" y="1229"/>
              <a:chExt cx="927" cy="25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014" y="1229"/>
                <a:ext cx="340" cy="191"/>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582913" y="5037915"/>
              <a:ext cx="1204913" cy="590551"/>
              <a:chOff x="4762" y="2985"/>
              <a:chExt cx="759" cy="372"/>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62" y="2985"/>
                <a:ext cx="630"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67" y="3126"/>
                <a:ext cx="754"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8034892" y="4967903"/>
            <a:ext cx="1457325" cy="488950"/>
            <a:chOff x="3839" y="2850"/>
            <a:chExt cx="918" cy="308"/>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839" y="2850"/>
              <a:ext cx="918" cy="308"/>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104" y="2873"/>
              <a:ext cx="386"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ack0</a:t>
              </a:r>
            </a:p>
          </p:txBody>
        </p:sp>
      </p:grpSp>
      <p:grpSp>
        <p:nvGrpSpPr>
          <p:cNvPr id="120" name="Group 85">
            <a:extLst>
              <a:ext uri="{FF2B5EF4-FFF2-40B4-BE49-F238E27FC236}">
                <a16:creationId xmlns:a16="http://schemas.microsoft.com/office/drawing/2014/main" id="{EF03F5C0-9E1B-6F4D-827D-841E2D21FDD8}"/>
              </a:ext>
            </a:extLst>
          </p:cNvPr>
          <p:cNvGrpSpPr>
            <a:grpSpLocks/>
          </p:cNvGrpSpPr>
          <p:nvPr/>
        </p:nvGrpSpPr>
        <p:grpSpPr bwMode="auto">
          <a:xfrm>
            <a:off x="8026461" y="5469606"/>
            <a:ext cx="1471612" cy="363538"/>
            <a:chOff x="855" y="1799"/>
            <a:chExt cx="927" cy="229"/>
          </a:xfrm>
        </p:grpSpPr>
        <p:sp>
          <p:nvSpPr>
            <p:cNvPr id="121" name="Line 86">
              <a:extLst>
                <a:ext uri="{FF2B5EF4-FFF2-40B4-BE49-F238E27FC236}">
                  <a16:creationId xmlns:a16="http://schemas.microsoft.com/office/drawing/2014/main" id="{CFBE0624-2276-5A40-AD6C-765B8E1D5A7A}"/>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87">
              <a:extLst>
                <a:ext uri="{FF2B5EF4-FFF2-40B4-BE49-F238E27FC236}">
                  <a16:creationId xmlns:a16="http://schemas.microsoft.com/office/drawing/2014/main" id="{6E5D70F9-C765-DD43-99D5-1E3FD4E8B868}"/>
                </a:ext>
              </a:extLst>
            </p:cNvPr>
            <p:cNvSpPr txBox="1">
              <a:spLocks noChangeArrowheads="1"/>
            </p:cNvSpPr>
            <p:nvPr/>
          </p:nvSpPr>
          <p:spPr bwMode="auto">
            <a:xfrm>
              <a:off x="1129" y="1799"/>
              <a:ext cx="358" cy="212"/>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 name="Group 2">
            <a:extLst>
              <a:ext uri="{FF2B5EF4-FFF2-40B4-BE49-F238E27FC236}">
                <a16:creationId xmlns:a16="http://schemas.microsoft.com/office/drawing/2014/main" id="{32D39F4C-0ABF-C94E-A0DB-A97913E78570}"/>
              </a:ext>
            </a:extLst>
          </p:cNvPr>
          <p:cNvGrpSpPr/>
          <p:nvPr/>
        </p:nvGrpSpPr>
        <p:grpSpPr>
          <a:xfrm>
            <a:off x="6993934" y="4806637"/>
            <a:ext cx="1022350" cy="553607"/>
            <a:chOff x="6289259" y="5452590"/>
            <a:chExt cx="1022350" cy="553607"/>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339123" y="5698420"/>
              <a:ext cx="819455"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a:t>
              </a:r>
            </a:p>
          </p:txBody>
        </p:sp>
        <p:sp>
          <p:nvSpPr>
            <p:cNvPr id="123" name="Text Box 98">
              <a:extLst>
                <a:ext uri="{FF2B5EF4-FFF2-40B4-BE49-F238E27FC236}">
                  <a16:creationId xmlns:a16="http://schemas.microsoft.com/office/drawing/2014/main" id="{0DE35C6C-6D99-814C-B88E-A2943030E4F5}"/>
                </a:ext>
              </a:extLst>
            </p:cNvPr>
            <p:cNvSpPr txBox="1">
              <a:spLocks noChangeArrowheads="1"/>
            </p:cNvSpPr>
            <p:nvPr/>
          </p:nvSpPr>
          <p:spPr bwMode="auto">
            <a:xfrm>
              <a:off x="6289259" y="5452590"/>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spTree>
    <p:extLst>
      <p:ext uri="{BB962C8B-B14F-4D97-AF65-F5344CB8AC3E}">
        <p14:creationId xmlns:p14="http://schemas.microsoft.com/office/powerpoint/2010/main" val="3346000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wipe(right)">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22" presetClass="entr" presetSubtype="8"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left)">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wipe(right)">
                                      <p:cBhvr>
                                        <p:cTn id="174" dur="500"/>
                                        <p:tgtEl>
                                          <p:spTgt spid="367"/>
                                        </p:tgtEl>
                                      </p:cBhvr>
                                    </p:animEffect>
                                  </p:childTnLst>
                                </p:cTn>
                              </p:par>
                            </p:childTnLst>
                          </p:cTn>
                        </p:par>
                        <p:par>
                          <p:cTn id="175" fill="hold">
                            <p:stCondLst>
                              <p:cond delay="500"/>
                            </p:stCondLst>
                            <p:childTnLst>
                              <p:par>
                                <p:cTn id="176" presetID="22" presetClass="entr" presetSubtype="8" fill="hold" nodeType="afterEffect">
                                  <p:stCondLst>
                                    <p:cond delay="0"/>
                                  </p:stCondLst>
                                  <p:childTnLst>
                                    <p:set>
                                      <p:cBhvr>
                                        <p:cTn id="177" dur="1" fill="hold">
                                          <p:stCondLst>
                                            <p:cond delay="0"/>
                                          </p:stCondLst>
                                        </p:cTn>
                                        <p:tgtEl>
                                          <p:spTgt spid="120"/>
                                        </p:tgtEl>
                                        <p:attrNameLst>
                                          <p:attrName>style.visibility</p:attrName>
                                        </p:attrNameLst>
                                      </p:cBhvr>
                                      <p:to>
                                        <p:strVal val="visible"/>
                                      </p:to>
                                    </p:set>
                                    <p:animEffect transition="in" filter="wipe(left)">
                                      <p:cBhvr>
                                        <p:cTn id="178" dur="500"/>
                                        <p:tgtEl>
                                          <p:spTgt spid="120"/>
                                        </p:tgtEl>
                                      </p:cBhvr>
                                    </p:animEffect>
                                  </p:childTnLst>
                                </p:cTn>
                              </p:par>
                            </p:childTnLst>
                          </p:cTn>
                        </p:par>
                      </p:childTnLst>
                    </p:cTn>
                  </p:par>
                  <p:par>
                    <p:cTn id="179" fill="hold">
                      <p:stCondLst>
                        <p:cond delay="indefinite"/>
                      </p:stCondLst>
                      <p:childTnLst>
                        <p:par>
                          <p:cTn id="180" fill="hold">
                            <p:stCondLst>
                              <p:cond delay="0"/>
                            </p:stCondLst>
                            <p:childTnLst>
                              <p:par>
                                <p:cTn id="181" presetID="9" presetClass="entr" presetSubtype="0" fill="hold"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dissolve">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Performance of rdt3.0 </a:t>
            </a:r>
            <a:r>
              <a:rPr lang="en-US" sz="3200" dirty="0"/>
              <a:t>(stop-and-wait)</a:t>
            </a:r>
            <a:endParaRPr lang="en-US" sz="4400" dirty="0"/>
          </a:p>
        </p:txBody>
      </p:sp>
      <p:sp>
        <p:nvSpPr>
          <p:cNvPr id="121" name="Rectangle 3">
            <a:extLst>
              <a:ext uri="{FF2B5EF4-FFF2-40B4-BE49-F238E27FC236}">
                <a16:creationId xmlns:a16="http://schemas.microsoft.com/office/drawing/2014/main" id="{FDDA46F1-23DA-904A-99AA-BA36ED7A6857}"/>
              </a:ext>
            </a:extLst>
          </p:cNvPr>
          <p:cNvSpPr txBox="1">
            <a:spLocks noChangeArrowheads="1"/>
          </p:cNvSpPr>
          <p:nvPr/>
        </p:nvSpPr>
        <p:spPr>
          <a:xfrm>
            <a:off x="870314" y="2451713"/>
            <a:ext cx="10532792"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794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1 Gbps link, 15 </a:t>
            </a: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ms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prop. delay, 8000 bit packet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4">
            <a:extLst>
              <a:ext uri="{FF2B5EF4-FFF2-40B4-BE49-F238E27FC236}">
                <a16:creationId xmlns:a16="http://schemas.microsoft.com/office/drawing/2014/main" id="{04DE9E77-9329-F04E-A15C-5F38550FB2FA}"/>
              </a:ext>
            </a:extLst>
          </p:cNvPr>
          <p:cNvSpPr>
            <a:spLocks noChangeArrowheads="1"/>
          </p:cNvSpPr>
          <p:nvPr/>
        </p:nvSpPr>
        <p:spPr bwMode="auto">
          <a:xfrm>
            <a:off x="536827" y="1472895"/>
            <a:ext cx="10752586"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8975" indent="-23177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688975" marR="0" lvl="1" indent="-23177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 </a:t>
            </a:r>
            <a:r>
              <a:rPr kumimoji="0" lang="en-US" altLang="en-US" sz="3200" b="0" i="1"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sender</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utilization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fraction of time sender busy sending</a:t>
            </a:r>
          </a:p>
        </p:txBody>
      </p:sp>
      <p:grpSp>
        <p:nvGrpSpPr>
          <p:cNvPr id="125" name="Group 24">
            <a:extLst>
              <a:ext uri="{FF2B5EF4-FFF2-40B4-BE49-F238E27FC236}">
                <a16:creationId xmlns:a16="http://schemas.microsoft.com/office/drawing/2014/main" id="{276312A9-6509-DC4A-B34D-FF403C6ACCF6}"/>
              </a:ext>
            </a:extLst>
          </p:cNvPr>
          <p:cNvGrpSpPr>
            <a:grpSpLocks/>
          </p:cNvGrpSpPr>
          <p:nvPr/>
        </p:nvGrpSpPr>
        <p:grpSpPr bwMode="auto">
          <a:xfrm>
            <a:off x="1782678" y="3526869"/>
            <a:ext cx="5724525" cy="812800"/>
            <a:chOff x="137" y="1675"/>
            <a:chExt cx="3606" cy="512"/>
          </a:xfrm>
        </p:grpSpPr>
        <p:sp>
          <p:nvSpPr>
            <p:cNvPr id="126" name="Text Box 10">
              <a:extLst>
                <a:ext uri="{FF2B5EF4-FFF2-40B4-BE49-F238E27FC236}">
                  <a16:creationId xmlns:a16="http://schemas.microsoft.com/office/drawing/2014/main" id="{F8134D58-7EAB-C542-A474-3D41F6C9577D}"/>
                </a:ext>
              </a:extLst>
            </p:cNvPr>
            <p:cNvSpPr txBox="1">
              <a:spLocks noChangeArrowheads="1"/>
            </p:cNvSpPr>
            <p:nvPr/>
          </p:nvSpPr>
          <p:spPr bwMode="auto">
            <a:xfrm>
              <a:off x="137" y="1795"/>
              <a:ext cx="647"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a:t>
              </a:r>
              <a:r>
                <a:rPr kumimoji="0" 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charset="0"/>
                  <a:cs typeface="+mn-cs"/>
                </a:rPr>
                <a:t>trans</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p:txBody>
        </p:sp>
        <p:grpSp>
          <p:nvGrpSpPr>
            <p:cNvPr id="127" name="Group 14">
              <a:extLst>
                <a:ext uri="{FF2B5EF4-FFF2-40B4-BE49-F238E27FC236}">
                  <a16:creationId xmlns:a16="http://schemas.microsoft.com/office/drawing/2014/main" id="{A1CD218D-EFB4-7747-AA6F-A8CADF318971}"/>
                </a:ext>
              </a:extLst>
            </p:cNvPr>
            <p:cNvGrpSpPr>
              <a:grpSpLocks/>
            </p:cNvGrpSpPr>
            <p:nvPr/>
          </p:nvGrpSpPr>
          <p:grpSpPr bwMode="auto">
            <a:xfrm>
              <a:off x="827" y="1677"/>
              <a:ext cx="235" cy="499"/>
              <a:chOff x="155" y="2937"/>
              <a:chExt cx="235" cy="499"/>
            </a:xfrm>
          </p:grpSpPr>
          <p:sp>
            <p:nvSpPr>
              <p:cNvPr id="136" name="Text Box 11">
                <a:extLst>
                  <a:ext uri="{FF2B5EF4-FFF2-40B4-BE49-F238E27FC236}">
                    <a16:creationId xmlns:a16="http://schemas.microsoft.com/office/drawing/2014/main" id="{212B965A-7A53-E448-A951-4473C08E3FC2}"/>
                  </a:ext>
                </a:extLst>
              </p:cNvPr>
              <p:cNvSpPr txBox="1">
                <a:spLocks noChangeArrowheads="1"/>
              </p:cNvSpPr>
              <p:nvPr/>
            </p:nvSpPr>
            <p:spPr bwMode="auto">
              <a:xfrm>
                <a:off x="176" y="2937"/>
                <a:ext cx="198"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L</a:t>
                </a:r>
              </a:p>
            </p:txBody>
          </p:sp>
          <p:sp>
            <p:nvSpPr>
              <p:cNvPr id="137" name="Text Box 12">
                <a:extLst>
                  <a:ext uri="{FF2B5EF4-FFF2-40B4-BE49-F238E27FC236}">
                    <a16:creationId xmlns:a16="http://schemas.microsoft.com/office/drawing/2014/main" id="{C0714D4B-8571-E443-B70B-3B39AC0A694F}"/>
                  </a:ext>
                </a:extLst>
              </p:cNvPr>
              <p:cNvSpPr txBox="1">
                <a:spLocks noChangeArrowheads="1"/>
              </p:cNvSpPr>
              <p:nvPr/>
            </p:nvSpPr>
            <p:spPr bwMode="auto">
              <a:xfrm>
                <a:off x="155" y="3145"/>
                <a:ext cx="221"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R</a:t>
                </a:r>
              </a:p>
            </p:txBody>
          </p:sp>
          <p:sp>
            <p:nvSpPr>
              <p:cNvPr id="138" name="Line 13">
                <a:extLst>
                  <a:ext uri="{FF2B5EF4-FFF2-40B4-BE49-F238E27FC236}">
                    <a16:creationId xmlns:a16="http://schemas.microsoft.com/office/drawing/2014/main" id="{487E8E54-B689-7340-8E19-EEBA8D6E7B88}"/>
                  </a:ext>
                </a:extLst>
              </p:cNvPr>
              <p:cNvSpPr>
                <a:spLocks noChangeShapeType="1"/>
              </p:cNvSpPr>
              <p:nvPr/>
            </p:nvSpPr>
            <p:spPr bwMode="auto">
              <a:xfrm>
                <a:off x="204" y="3192"/>
                <a:ext cx="186"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grpSp>
          <p:nvGrpSpPr>
            <p:cNvPr id="128" name="Group 19">
              <a:extLst>
                <a:ext uri="{FF2B5EF4-FFF2-40B4-BE49-F238E27FC236}">
                  <a16:creationId xmlns:a16="http://schemas.microsoft.com/office/drawing/2014/main" id="{458C4EA2-733B-9843-BEDB-1D21ADD2E2DA}"/>
                </a:ext>
              </a:extLst>
            </p:cNvPr>
            <p:cNvGrpSpPr>
              <a:grpSpLocks/>
            </p:cNvGrpSpPr>
            <p:nvPr/>
          </p:nvGrpSpPr>
          <p:grpSpPr bwMode="auto">
            <a:xfrm>
              <a:off x="1233" y="1675"/>
              <a:ext cx="1225" cy="512"/>
              <a:chOff x="1401" y="1693"/>
              <a:chExt cx="1225" cy="512"/>
            </a:xfrm>
          </p:grpSpPr>
          <p:sp>
            <p:nvSpPr>
              <p:cNvPr id="132" name="Text Box 6">
                <a:extLst>
                  <a:ext uri="{FF2B5EF4-FFF2-40B4-BE49-F238E27FC236}">
                    <a16:creationId xmlns:a16="http://schemas.microsoft.com/office/drawing/2014/main" id="{9DB04C83-679A-3C40-AE3F-F5626A9A46D1}"/>
                  </a:ext>
                </a:extLst>
              </p:cNvPr>
              <p:cNvSpPr txBox="1">
                <a:spLocks noChangeArrowheads="1"/>
              </p:cNvSpPr>
              <p:nvPr/>
            </p:nvSpPr>
            <p:spPr bwMode="auto">
              <a:xfrm>
                <a:off x="2085" y="1748"/>
                <a:ext cx="153" cy="2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 </a:t>
                </a:r>
                <a:endPar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33" name="Text Box 16">
                <a:extLst>
                  <a:ext uri="{FF2B5EF4-FFF2-40B4-BE49-F238E27FC236}">
                    <a16:creationId xmlns:a16="http://schemas.microsoft.com/office/drawing/2014/main" id="{9A4E21FE-242E-F24A-8DFD-378A92E72AEE}"/>
                  </a:ext>
                </a:extLst>
              </p:cNvPr>
              <p:cNvSpPr txBox="1">
                <a:spLocks noChangeArrowheads="1"/>
              </p:cNvSpPr>
              <p:nvPr/>
            </p:nvSpPr>
            <p:spPr bwMode="auto">
              <a:xfrm>
                <a:off x="1563" y="1693"/>
                <a:ext cx="836"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8000 bits</a:t>
                </a:r>
              </a:p>
            </p:txBody>
          </p:sp>
          <p:sp>
            <p:nvSpPr>
              <p:cNvPr id="134" name="Text Box 17">
                <a:extLst>
                  <a:ext uri="{FF2B5EF4-FFF2-40B4-BE49-F238E27FC236}">
                    <a16:creationId xmlns:a16="http://schemas.microsoft.com/office/drawing/2014/main" id="{261ED350-3F07-A542-906D-6B34A19F57B4}"/>
                  </a:ext>
                </a:extLst>
              </p:cNvPr>
              <p:cNvSpPr txBox="1">
                <a:spLocks noChangeArrowheads="1"/>
              </p:cNvSpPr>
              <p:nvPr/>
            </p:nvSpPr>
            <p:spPr bwMode="auto">
              <a:xfrm>
                <a:off x="1401" y="1917"/>
                <a:ext cx="1225"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10</a:t>
                </a:r>
                <a:r>
                  <a:rPr kumimoji="0" lang="en-US" sz="2400" b="0" i="1" u="none" strike="noStrike" kern="1200" cap="none" spc="0" normalizeH="0" baseline="30000" noProof="0" dirty="0">
                    <a:ln>
                      <a:noFill/>
                    </a:ln>
                    <a:solidFill>
                      <a:prstClr val="black"/>
                    </a:solidFill>
                    <a:effectLst/>
                    <a:uLnTx/>
                    <a:uFillTx/>
                    <a:latin typeface="Calibri" panose="020F0502020204030204"/>
                    <a:ea typeface="ＭＳ Ｐゴシック" charset="0"/>
                    <a:cs typeface="+mn-cs"/>
                  </a:rPr>
                  <a:t>9 </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bits/sec</a:t>
                </a:r>
              </a:p>
            </p:txBody>
          </p:sp>
          <p:sp>
            <p:nvSpPr>
              <p:cNvPr id="135" name="Line 18">
                <a:extLst>
                  <a:ext uri="{FF2B5EF4-FFF2-40B4-BE49-F238E27FC236}">
                    <a16:creationId xmlns:a16="http://schemas.microsoft.com/office/drawing/2014/main" id="{EDB1D7D2-C87C-9F49-A2A1-833D85EAB9F9}"/>
                  </a:ext>
                </a:extLst>
              </p:cNvPr>
              <p:cNvSpPr>
                <a:spLocks noChangeShapeType="1"/>
              </p:cNvSpPr>
              <p:nvPr/>
            </p:nvSpPr>
            <p:spPr bwMode="auto">
              <a:xfrm>
                <a:off x="1604" y="1950"/>
                <a:ext cx="970"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sp>
          <p:nvSpPr>
            <p:cNvPr id="129" name="Text Box 20">
              <a:extLst>
                <a:ext uri="{FF2B5EF4-FFF2-40B4-BE49-F238E27FC236}">
                  <a16:creationId xmlns:a16="http://schemas.microsoft.com/office/drawing/2014/main" id="{93AC931A-E76C-A440-8E87-B489914F35FD}"/>
                </a:ext>
              </a:extLst>
            </p:cNvPr>
            <p:cNvSpPr txBox="1">
              <a:spLocks noChangeArrowheads="1"/>
            </p:cNvSpPr>
            <p:nvPr/>
          </p:nvSpPr>
          <p:spPr bwMode="auto">
            <a:xfrm>
              <a:off x="1093" y="1789"/>
              <a:ext cx="213"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0" name="Text Box 22">
              <a:extLst>
                <a:ext uri="{FF2B5EF4-FFF2-40B4-BE49-F238E27FC236}">
                  <a16:creationId xmlns:a16="http://schemas.microsoft.com/office/drawing/2014/main" id="{14ADD697-C49B-F141-9DE7-07AC5BD26EA5}"/>
                </a:ext>
              </a:extLst>
            </p:cNvPr>
            <p:cNvSpPr txBox="1">
              <a:spLocks noChangeArrowheads="1"/>
            </p:cNvSpPr>
            <p:nvPr/>
          </p:nvSpPr>
          <p:spPr bwMode="auto">
            <a:xfrm>
              <a:off x="2509" y="1789"/>
              <a:ext cx="213"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1" name="Text Box 23">
              <a:extLst>
                <a:ext uri="{FF2B5EF4-FFF2-40B4-BE49-F238E27FC236}">
                  <a16:creationId xmlns:a16="http://schemas.microsoft.com/office/drawing/2014/main" id="{108AD146-F5D0-F14B-AF3A-D8ADCB55A4C6}"/>
                </a:ext>
              </a:extLst>
            </p:cNvPr>
            <p:cNvSpPr txBox="1">
              <a:spLocks noChangeArrowheads="1"/>
            </p:cNvSpPr>
            <p:nvPr/>
          </p:nvSpPr>
          <p:spPr bwMode="auto">
            <a:xfrm>
              <a:off x="2715" y="1777"/>
              <a:ext cx="1028"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8 microsecs</a:t>
              </a:r>
            </a:p>
          </p:txBody>
        </p:sp>
      </p:grpSp>
      <p:sp>
        <p:nvSpPr>
          <p:cNvPr id="20" name="Rectangle 3">
            <a:extLst>
              <a:ext uri="{FF2B5EF4-FFF2-40B4-BE49-F238E27FC236}">
                <a16:creationId xmlns:a16="http://schemas.microsoft.com/office/drawing/2014/main" id="{B3DFFB42-6FBF-BC4B-ABC2-8ADE611947F8}"/>
              </a:ext>
            </a:extLst>
          </p:cNvPr>
          <p:cNvSpPr txBox="1">
            <a:spLocks noChangeArrowheads="1"/>
          </p:cNvSpPr>
          <p:nvPr/>
        </p:nvSpPr>
        <p:spPr>
          <a:xfrm>
            <a:off x="829076" y="3163511"/>
            <a:ext cx="9723349"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30275" marR="0" lvl="1" indent="-4572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ime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to transmit packet into channel:</a:t>
            </a:r>
          </a:p>
        </p:txBody>
      </p:sp>
    </p:spTree>
    <p:extLst>
      <p:ext uri="{BB962C8B-B14F-4D97-AF65-F5344CB8AC3E}">
        <p14:creationId xmlns:p14="http://schemas.microsoft.com/office/powerpoint/2010/main" val="2004244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dissolve">
                                      <p:cBhvr>
                                        <p:cTn id="7" dur="5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1">
                                            <p:txEl>
                                              <p:pRg st="0" end="0"/>
                                            </p:txEl>
                                          </p:spTgt>
                                        </p:tgtEl>
                                        <p:attrNameLst>
                                          <p:attrName>style.visibility</p:attrName>
                                        </p:attrNameLst>
                                      </p:cBhvr>
                                      <p:to>
                                        <p:strVal val="visible"/>
                                      </p:to>
                                    </p:set>
                                    <p:animEffect transition="in" filter="dissolve">
                                      <p:cBhvr>
                                        <p:cTn id="12" dur="500"/>
                                        <p:tgtEl>
                                          <p:spTgt spid="1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dissolve">
                                      <p:cBhvr>
                                        <p:cTn id="17" dur="500"/>
                                        <p:tgtEl>
                                          <p:spTgt spid="12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P spid="122" grpId="0"/>
      <p:bldP spid="20"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grpSp>
        <p:nvGrpSpPr>
          <p:cNvPr id="4" name="Group 3">
            <a:extLst>
              <a:ext uri="{FF2B5EF4-FFF2-40B4-BE49-F238E27FC236}">
                <a16:creationId xmlns:a16="http://schemas.microsoft.com/office/drawing/2014/main" id="{1E77F652-670F-A845-B285-3845722C99C1}"/>
              </a:ext>
            </a:extLst>
          </p:cNvPr>
          <p:cNvGrpSpPr/>
          <p:nvPr/>
        </p:nvGrpSpPr>
        <p:grpSpPr>
          <a:xfrm>
            <a:off x="3188111" y="1436688"/>
            <a:ext cx="8729662" cy="3249612"/>
            <a:chOff x="1660525" y="1638643"/>
            <a:chExt cx="8729662" cy="3249612"/>
          </a:xfrm>
        </p:grpSpPr>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4984750" y="2194268"/>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Text Box 4">
              <a:extLst>
                <a:ext uri="{FF2B5EF4-FFF2-40B4-BE49-F238E27FC236}">
                  <a16:creationId xmlns:a16="http://schemas.microsoft.com/office/drawing/2014/main" id="{9C568413-E7C8-034A-A01A-070E583EFD90}"/>
                </a:ext>
              </a:extLst>
            </p:cNvPr>
            <p:cNvSpPr txBox="1">
              <a:spLocks noChangeArrowheads="1"/>
            </p:cNvSpPr>
            <p:nvPr/>
          </p:nvSpPr>
          <p:spPr bwMode="auto">
            <a:xfrm>
              <a:off x="1660525" y="1989480"/>
              <a:ext cx="3232150"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4973637" y="1975193"/>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7200900" y="1987893"/>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4445000" y="1638643"/>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6623050" y="1638643"/>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4997450" y="2189505"/>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5002212" y="4300880"/>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5002212" y="3357905"/>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4979987" y="2187918"/>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4835525" y="21879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4835525" y="24292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4846637" y="4288180"/>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7188200" y="3102318"/>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21">
              <a:extLst>
                <a:ext uri="{FF2B5EF4-FFF2-40B4-BE49-F238E27FC236}">
                  <a16:creationId xmlns:a16="http://schemas.microsoft.com/office/drawing/2014/main" id="{08BE5E72-86FD-8A42-9396-059DB3F761FB}"/>
                </a:ext>
              </a:extLst>
            </p:cNvPr>
            <p:cNvSpPr txBox="1">
              <a:spLocks noChangeArrowheads="1"/>
            </p:cNvSpPr>
            <p:nvPr/>
          </p:nvSpPr>
          <p:spPr bwMode="auto">
            <a:xfrm>
              <a:off x="7269162" y="2926105"/>
              <a:ext cx="24257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7212012" y="3351555"/>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 name="Text Box 23">
              <a:extLst>
                <a:ext uri="{FF2B5EF4-FFF2-40B4-BE49-F238E27FC236}">
                  <a16:creationId xmlns:a16="http://schemas.microsoft.com/office/drawing/2014/main" id="{EA1933E4-20F7-C442-A192-A24ACB88B227}"/>
                </a:ext>
              </a:extLst>
            </p:cNvPr>
            <p:cNvSpPr txBox="1">
              <a:spLocks noChangeArrowheads="1"/>
            </p:cNvSpPr>
            <p:nvPr/>
          </p:nvSpPr>
          <p:spPr bwMode="auto">
            <a:xfrm>
              <a:off x="7275512" y="3178518"/>
              <a:ext cx="311467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0" name="Text Box 24">
              <a:extLst>
                <a:ext uri="{FF2B5EF4-FFF2-40B4-BE49-F238E27FC236}">
                  <a16:creationId xmlns:a16="http://schemas.microsoft.com/office/drawing/2014/main" id="{E280E208-423C-5A4D-B4AD-4087BED29014}"/>
                </a:ext>
              </a:extLst>
            </p:cNvPr>
            <p:cNvSpPr txBox="1">
              <a:spLocks noChangeArrowheads="1"/>
            </p:cNvSpPr>
            <p:nvPr/>
          </p:nvSpPr>
          <p:spPr bwMode="auto">
            <a:xfrm>
              <a:off x="2252662" y="3961155"/>
              <a:ext cx="26860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a:t>
              </a: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 = RTT + L / R</a:t>
              </a:r>
              <a:endParaRPr kumimoji="0" lang="en-US" altLang="en-US" sz="16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4997450" y="4296118"/>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4991100" y="4288180"/>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4991100" y="4529480"/>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5314950" y="4653305"/>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Tree>
    <p:extLst>
      <p:ext uri="{BB962C8B-B14F-4D97-AF65-F5344CB8AC3E}">
        <p14:creationId xmlns:p14="http://schemas.microsoft.com/office/powerpoint/2010/main" val="295703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6523093" y="1992313"/>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6511980" y="1773238"/>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8739243" y="1785938"/>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5983343" y="1436688"/>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8161393" y="1436688"/>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6535793" y="1987550"/>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6540555" y="4098925"/>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6540555" y="3155950"/>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6518330" y="1985963"/>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6373868" y="19859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6373868" y="22272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6384980" y="4086225"/>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8726543" y="2900363"/>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8750355" y="3149600"/>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6535793" y="4094163"/>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6529443" y="4086225"/>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6529443" y="4327525"/>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6853293" y="4451350"/>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CC6AF9F3-99D9-6F40-B127-7A6785C46B41}"/>
              </a:ext>
            </a:extLst>
          </p:cNvPr>
          <p:cNvGrpSpPr/>
          <p:nvPr/>
        </p:nvGrpSpPr>
        <p:grpSpPr>
          <a:xfrm>
            <a:off x="2244612" y="2022637"/>
            <a:ext cx="1278602" cy="597475"/>
            <a:chOff x="749300" y="3009900"/>
            <a:chExt cx="1278602" cy="597475"/>
          </a:xfrm>
        </p:grpSpPr>
        <p:sp>
          <p:nvSpPr>
            <p:cNvPr id="3" name="TextBox 2">
              <a:extLst>
                <a:ext uri="{FF2B5EF4-FFF2-40B4-BE49-F238E27FC236}">
                  <a16:creationId xmlns:a16="http://schemas.microsoft.com/office/drawing/2014/main" id="{721E4313-1A1A-3A42-AC4C-44CC986CCAC5}"/>
                </a:ext>
              </a:extLst>
            </p:cNvPr>
            <p:cNvSpPr txBox="1"/>
            <p:nvPr/>
          </p:nvSpPr>
          <p:spPr>
            <a:xfrm>
              <a:off x="749300" y="3022600"/>
              <a:ext cx="11112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U</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sender</a:t>
              </a:r>
              <a:endParaRPr kumimoji="0" lang="en-US" sz="2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C13E07F-DCC8-5C42-B670-E68B309E1374}"/>
                </a:ext>
              </a:extLst>
            </p:cNvPr>
            <p:cNvSpPr txBox="1"/>
            <p:nvPr/>
          </p:nvSpPr>
          <p:spPr>
            <a:xfrm>
              <a:off x="1663700" y="300990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sp>
        <p:nvSpPr>
          <p:cNvPr id="36" name="TextBox 35">
            <a:extLst>
              <a:ext uri="{FF2B5EF4-FFF2-40B4-BE49-F238E27FC236}">
                <a16:creationId xmlns:a16="http://schemas.microsoft.com/office/drawing/2014/main" id="{72394E0F-C5BE-F842-A8F0-CE5EB7D410B7}"/>
              </a:ext>
            </a:extLst>
          </p:cNvPr>
          <p:cNvSpPr txBox="1"/>
          <p:nvPr/>
        </p:nvSpPr>
        <p:spPr>
          <a:xfrm>
            <a:off x="4022612" y="1768637"/>
            <a:ext cx="83388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 / R</a:t>
            </a:r>
          </a:p>
        </p:txBody>
      </p:sp>
      <p:sp>
        <p:nvSpPr>
          <p:cNvPr id="37" name="TextBox 36">
            <a:extLst>
              <a:ext uri="{FF2B5EF4-FFF2-40B4-BE49-F238E27FC236}">
                <a16:creationId xmlns:a16="http://schemas.microsoft.com/office/drawing/2014/main" id="{6C6C6FA9-6BC1-BE4F-985A-814A76374A78}"/>
              </a:ext>
            </a:extLst>
          </p:cNvPr>
          <p:cNvSpPr txBox="1"/>
          <p:nvPr/>
        </p:nvSpPr>
        <p:spPr>
          <a:xfrm>
            <a:off x="3565412" y="2314737"/>
            <a:ext cx="7310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cxnSp>
        <p:nvCxnSpPr>
          <p:cNvPr id="8" name="Straight Connector 7">
            <a:extLst>
              <a:ext uri="{FF2B5EF4-FFF2-40B4-BE49-F238E27FC236}">
                <a16:creationId xmlns:a16="http://schemas.microsoft.com/office/drawing/2014/main" id="{1471EC5E-49D5-C845-A523-BB2BA82777FB}"/>
              </a:ext>
            </a:extLst>
          </p:cNvPr>
          <p:cNvCxnSpPr/>
          <p:nvPr/>
        </p:nvCxnSpPr>
        <p:spPr>
          <a:xfrm>
            <a:off x="3654312" y="2314737"/>
            <a:ext cx="1549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9EBE743-5B5A-CB4C-ADBF-D607BDC87774}"/>
              </a:ext>
            </a:extLst>
          </p:cNvPr>
          <p:cNvGrpSpPr/>
          <p:nvPr/>
        </p:nvGrpSpPr>
        <p:grpSpPr>
          <a:xfrm>
            <a:off x="5721405" y="2234921"/>
            <a:ext cx="847725" cy="1860804"/>
            <a:chOff x="4183062" y="2436876"/>
            <a:chExt cx="847725" cy="1860804"/>
          </a:xfrm>
        </p:grpSpPr>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 name="Rectangle 9">
              <a:extLst>
                <a:ext uri="{FF2B5EF4-FFF2-40B4-BE49-F238E27FC236}">
                  <a16:creationId xmlns:a16="http://schemas.microsoft.com/office/drawing/2014/main" id="{A49C2C2C-CE28-5843-8415-9EE09E6947FC}"/>
                </a:ext>
              </a:extLst>
            </p:cNvPr>
            <p:cNvSpPr/>
            <p:nvPr/>
          </p:nvSpPr>
          <p:spPr>
            <a:xfrm>
              <a:off x="4421124" y="2436876"/>
              <a:ext cx="77724" cy="18608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959E1995-34BF-7E4C-A8E6-79D6D91B735F}"/>
              </a:ext>
            </a:extLst>
          </p:cNvPr>
          <p:cNvGrpSpPr/>
          <p:nvPr/>
        </p:nvGrpSpPr>
        <p:grpSpPr>
          <a:xfrm>
            <a:off x="5737741" y="1941782"/>
            <a:ext cx="847725" cy="336550"/>
            <a:chOff x="4199398" y="2143737"/>
            <a:chExt cx="847725" cy="336550"/>
          </a:xfrm>
        </p:grpSpPr>
        <p:sp>
          <p:nvSpPr>
            <p:cNvPr id="34" name="Text Box 16">
              <a:extLst>
                <a:ext uri="{FF2B5EF4-FFF2-40B4-BE49-F238E27FC236}">
                  <a16:creationId xmlns:a16="http://schemas.microsoft.com/office/drawing/2014/main" id="{CE11628B-6BAA-5F4D-83D0-1C375AA4B545}"/>
                </a:ext>
              </a:extLst>
            </p:cNvPr>
            <p:cNvSpPr txBox="1">
              <a:spLocks noChangeArrowheads="1"/>
            </p:cNvSpPr>
            <p:nvPr/>
          </p:nvSpPr>
          <p:spPr bwMode="auto">
            <a:xfrm>
              <a:off x="4199398" y="2143737"/>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L/R</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2" name="Rectangle 41">
              <a:extLst>
                <a:ext uri="{FF2B5EF4-FFF2-40B4-BE49-F238E27FC236}">
                  <a16:creationId xmlns:a16="http://schemas.microsoft.com/office/drawing/2014/main" id="{3925C961-57CF-D349-AB32-A9692749F035}"/>
                </a:ext>
              </a:extLst>
            </p:cNvPr>
            <p:cNvSpPr/>
            <p:nvPr/>
          </p:nvSpPr>
          <p:spPr>
            <a:xfrm>
              <a:off x="4418854" y="2180844"/>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075CB59D-6E37-644B-87A0-86A5D61EB620}"/>
              </a:ext>
            </a:extLst>
          </p:cNvPr>
          <p:cNvSpPr txBox="1"/>
          <p:nvPr/>
        </p:nvSpPr>
        <p:spPr>
          <a:xfrm>
            <a:off x="4175012" y="2314737"/>
            <a:ext cx="109517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 / R</a:t>
            </a:r>
          </a:p>
        </p:txBody>
      </p:sp>
      <p:grpSp>
        <p:nvGrpSpPr>
          <p:cNvPr id="19" name="Group 18">
            <a:extLst>
              <a:ext uri="{FF2B5EF4-FFF2-40B4-BE49-F238E27FC236}">
                <a16:creationId xmlns:a16="http://schemas.microsoft.com/office/drawing/2014/main" id="{6A4AEDD2-EED9-9242-A1CE-295F5C6A03DB}"/>
              </a:ext>
            </a:extLst>
          </p:cNvPr>
          <p:cNvGrpSpPr/>
          <p:nvPr/>
        </p:nvGrpSpPr>
        <p:grpSpPr>
          <a:xfrm>
            <a:off x="3156251" y="2947504"/>
            <a:ext cx="1781653" cy="1463020"/>
            <a:chOff x="1660939" y="3934767"/>
            <a:chExt cx="1781653" cy="1463020"/>
          </a:xfrm>
        </p:grpSpPr>
        <p:sp>
          <p:nvSpPr>
            <p:cNvPr id="13" name="TextBox 12">
              <a:extLst>
                <a:ext uri="{FF2B5EF4-FFF2-40B4-BE49-F238E27FC236}">
                  <a16:creationId xmlns:a16="http://schemas.microsoft.com/office/drawing/2014/main" id="{80101E67-F8E3-5F43-87A5-EEE3F55BCF5A}"/>
                </a:ext>
              </a:extLst>
            </p:cNvPr>
            <p:cNvSpPr txBox="1"/>
            <p:nvPr/>
          </p:nvSpPr>
          <p:spPr>
            <a:xfrm>
              <a:off x="1673639" y="485649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7" name="TextBox 46">
              <a:extLst>
                <a:ext uri="{FF2B5EF4-FFF2-40B4-BE49-F238E27FC236}">
                  <a16:creationId xmlns:a16="http://schemas.microsoft.com/office/drawing/2014/main" id="{E3ADC375-683E-5F46-8229-0B251E9F0CDD}"/>
                </a:ext>
              </a:extLst>
            </p:cNvPr>
            <p:cNvSpPr txBox="1"/>
            <p:nvPr/>
          </p:nvSpPr>
          <p:spPr>
            <a:xfrm>
              <a:off x="2070100" y="4874567"/>
              <a:ext cx="13724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0.00027</a:t>
              </a:r>
            </a:p>
          </p:txBody>
        </p:sp>
        <p:grpSp>
          <p:nvGrpSpPr>
            <p:cNvPr id="18" name="Group 17">
              <a:extLst>
                <a:ext uri="{FF2B5EF4-FFF2-40B4-BE49-F238E27FC236}">
                  <a16:creationId xmlns:a16="http://schemas.microsoft.com/office/drawing/2014/main" id="{9AD14E5C-D408-D34F-A4E3-3FF2736B1748}"/>
                </a:ext>
              </a:extLst>
            </p:cNvPr>
            <p:cNvGrpSpPr/>
            <p:nvPr/>
          </p:nvGrpSpPr>
          <p:grpSpPr>
            <a:xfrm>
              <a:off x="1660939" y="3934767"/>
              <a:ext cx="1473628" cy="868065"/>
              <a:chOff x="1660939" y="3795067"/>
              <a:chExt cx="1473628" cy="868065"/>
            </a:xfrm>
          </p:grpSpPr>
          <p:sp>
            <p:nvSpPr>
              <p:cNvPr id="79" name="TextBox 78">
                <a:extLst>
                  <a:ext uri="{FF2B5EF4-FFF2-40B4-BE49-F238E27FC236}">
                    <a16:creationId xmlns:a16="http://schemas.microsoft.com/office/drawing/2014/main" id="{52A82ED6-4EB6-9646-9813-CD52285AEECC}"/>
                  </a:ext>
                </a:extLst>
              </p:cNvPr>
              <p:cNvSpPr txBox="1"/>
              <p:nvPr/>
            </p:nvSpPr>
            <p:spPr>
              <a:xfrm>
                <a:off x="1660939" y="3952557"/>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nvGrpSpPr>
              <p:cNvPr id="17" name="Group 16">
                <a:extLst>
                  <a:ext uri="{FF2B5EF4-FFF2-40B4-BE49-F238E27FC236}">
                    <a16:creationId xmlns:a16="http://schemas.microsoft.com/office/drawing/2014/main" id="{2D5D5FF4-838F-754C-8978-6526E35349A3}"/>
                  </a:ext>
                </a:extLst>
              </p:cNvPr>
              <p:cNvGrpSpPr/>
              <p:nvPr/>
            </p:nvGrpSpPr>
            <p:grpSpPr>
              <a:xfrm>
                <a:off x="2095500" y="3795067"/>
                <a:ext cx="1039067" cy="868065"/>
                <a:chOff x="2032000" y="3795067"/>
                <a:chExt cx="1039067" cy="868065"/>
              </a:xfrm>
            </p:grpSpPr>
            <p:sp>
              <p:nvSpPr>
                <p:cNvPr id="80" name="TextBox 79">
                  <a:extLst>
                    <a:ext uri="{FF2B5EF4-FFF2-40B4-BE49-F238E27FC236}">
                      <a16:creationId xmlns:a16="http://schemas.microsoft.com/office/drawing/2014/main" id="{E983D372-880E-BD47-AF86-736C61470D97}"/>
                    </a:ext>
                  </a:extLst>
                </p:cNvPr>
                <p:cNvSpPr txBox="1"/>
                <p:nvPr/>
              </p:nvSpPr>
              <p:spPr>
                <a:xfrm>
                  <a:off x="2146300" y="3795067"/>
                  <a:ext cx="72808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.008</a:t>
                  </a:r>
                </a:p>
              </p:txBody>
            </p:sp>
            <p:sp>
              <p:nvSpPr>
                <p:cNvPr id="81" name="TextBox 80">
                  <a:extLst>
                    <a:ext uri="{FF2B5EF4-FFF2-40B4-BE49-F238E27FC236}">
                      <a16:creationId xmlns:a16="http://schemas.microsoft.com/office/drawing/2014/main" id="{C1BDCBB7-422E-9B44-86BF-FE476616B58A}"/>
                    </a:ext>
                  </a:extLst>
                </p:cNvPr>
                <p:cNvSpPr txBox="1"/>
                <p:nvPr/>
              </p:nvSpPr>
              <p:spPr>
                <a:xfrm>
                  <a:off x="2032000" y="4201467"/>
                  <a:ext cx="10390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30.008</a:t>
                  </a:r>
                </a:p>
              </p:txBody>
            </p:sp>
            <p:cxnSp>
              <p:nvCxnSpPr>
                <p:cNvPr id="82" name="Straight Connector 81">
                  <a:extLst>
                    <a:ext uri="{FF2B5EF4-FFF2-40B4-BE49-F238E27FC236}">
                      <a16:creationId xmlns:a16="http://schemas.microsoft.com/office/drawing/2014/main" id="{BBAC316F-2A0D-B744-BBEB-CB399528A356}"/>
                    </a:ext>
                  </a:extLst>
                </p:cNvPr>
                <p:cNvCxnSpPr/>
                <p:nvPr/>
              </p:nvCxnSpPr>
              <p:spPr>
                <a:xfrm>
                  <a:off x="2120900" y="4239567"/>
                  <a:ext cx="825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85" name="Rectangle 84">
            <a:extLst>
              <a:ext uri="{FF2B5EF4-FFF2-40B4-BE49-F238E27FC236}">
                <a16:creationId xmlns:a16="http://schemas.microsoft.com/office/drawing/2014/main" id="{6A30693C-EFD3-504D-9986-8B04D7557A03}"/>
              </a:ext>
            </a:extLst>
          </p:cNvPr>
          <p:cNvSpPr/>
          <p:nvPr/>
        </p:nvSpPr>
        <p:spPr>
          <a:xfrm>
            <a:off x="5728597" y="1978889"/>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7907A72-228A-0E4D-9982-EED66F10F557}"/>
              </a:ext>
            </a:extLst>
          </p:cNvPr>
          <p:cNvSpPr txBox="1"/>
          <p:nvPr/>
        </p:nvSpPr>
        <p:spPr>
          <a:xfrm>
            <a:off x="1219200" y="5055243"/>
            <a:ext cx="10194664" cy="1231106"/>
          </a:xfrm>
          <a:prstGeom prst="rect">
            <a:avLst/>
          </a:prstGeom>
          <a:noFill/>
        </p:spPr>
        <p:txBody>
          <a:bodyPr wrap="square" rtlCol="0">
            <a:spAutoFit/>
          </a:bodyPr>
          <a:lstStyle/>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rdt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3.0 protocol performance stinks!</a:t>
            </a:r>
          </a:p>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Protocol limits performance of underlying infrastructure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1812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dissolve">
                                      <p:cBhvr>
                                        <p:cTn id="12" dur="500"/>
                                        <p:tgtEl>
                                          <p:spTgt spid="37"/>
                                        </p:tgtEl>
                                      </p:cBhvr>
                                    </p:animEffect>
                                  </p:childTnLst>
                                </p:cTn>
                              </p:par>
                              <p:par>
                                <p:cTn id="13" presetID="9"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dissolve">
                                      <p:cBhvr>
                                        <p:cTn id="31" dur="500"/>
                                        <p:tgtEl>
                                          <p:spTgt spid="85"/>
                                        </p:tgtEl>
                                      </p:cBhvr>
                                    </p:animEffect>
                                  </p:childTnLst>
                                </p:cTn>
                              </p:par>
                            </p:childTnLst>
                          </p:cTn>
                        </p:par>
                        <p:par>
                          <p:cTn id="32" fill="hold">
                            <p:stCondLst>
                              <p:cond delay="500"/>
                            </p:stCondLst>
                            <p:childTnLst>
                              <p:par>
                                <p:cTn id="33" presetID="9"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dissolv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dissolv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dissolv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3" grpId="0"/>
      <p:bldP spid="85" grpId="0" animBg="1"/>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pipelined protocols operation</a:t>
            </a:r>
            <a:endParaRPr lang="en-US" sz="4400" dirty="0"/>
          </a:p>
        </p:txBody>
      </p:sp>
      <p:sp>
        <p:nvSpPr>
          <p:cNvPr id="78" name="Rectangle 3">
            <a:extLst>
              <a:ext uri="{FF2B5EF4-FFF2-40B4-BE49-F238E27FC236}">
                <a16:creationId xmlns:a16="http://schemas.microsoft.com/office/drawing/2014/main" id="{58138FEE-B5E2-DF48-8378-96F53EA03F37}"/>
              </a:ext>
            </a:extLst>
          </p:cNvPr>
          <p:cNvSpPr txBox="1">
            <a:spLocks noChangeArrowheads="1"/>
          </p:cNvSpPr>
          <p:nvPr/>
        </p:nvSpPr>
        <p:spPr>
          <a:xfrm>
            <a:off x="722556" y="1312877"/>
            <a:ext cx="10988826" cy="20331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pipelining: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allows multiple,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yet-to-be-acknowledged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range of sequence numbers must be increased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buffering at sender and/or receiver</a:t>
            </a:r>
          </a:p>
        </p:txBody>
      </p:sp>
      <p:grpSp>
        <p:nvGrpSpPr>
          <p:cNvPr id="4" name="Group 3">
            <a:extLst>
              <a:ext uri="{FF2B5EF4-FFF2-40B4-BE49-F238E27FC236}">
                <a16:creationId xmlns:a16="http://schemas.microsoft.com/office/drawing/2014/main" id="{4B5D14E0-A0D3-934D-BBAE-EEDB9CC51924}"/>
              </a:ext>
            </a:extLst>
          </p:cNvPr>
          <p:cNvGrpSpPr/>
          <p:nvPr/>
        </p:nvGrpSpPr>
        <p:grpSpPr>
          <a:xfrm>
            <a:off x="2916237" y="2993267"/>
            <a:ext cx="6359525" cy="2370138"/>
            <a:chOff x="1673403" y="3019025"/>
            <a:chExt cx="6359525" cy="2370138"/>
          </a:xfrm>
        </p:grpSpPr>
        <p:pic>
          <p:nvPicPr>
            <p:cNvPr id="80" name="Picture 5" descr="rdt_pipelined1">
              <a:extLst>
                <a:ext uri="{FF2B5EF4-FFF2-40B4-BE49-F238E27FC236}">
                  <a16:creationId xmlns:a16="http://schemas.microsoft.com/office/drawing/2014/main" id="{2F295627-AEBF-DA46-A59F-B81177F032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403" y="3019025"/>
              <a:ext cx="6105525"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44">
              <a:extLst>
                <a:ext uri="{FF2B5EF4-FFF2-40B4-BE49-F238E27FC236}">
                  <a16:creationId xmlns:a16="http://schemas.microsoft.com/office/drawing/2014/main" id="{1111BB3D-3EE3-524B-ADDE-3374E7ACC18F}"/>
                </a:ext>
              </a:extLst>
            </p:cNvPr>
            <p:cNvGrpSpPr>
              <a:grpSpLocks/>
            </p:cNvGrpSpPr>
            <p:nvPr/>
          </p:nvGrpSpPr>
          <p:grpSpPr bwMode="auto">
            <a:xfrm>
              <a:off x="1673403" y="3696888"/>
              <a:ext cx="469900" cy="465137"/>
              <a:chOff x="881" y="2283"/>
              <a:chExt cx="296" cy="293"/>
            </a:xfrm>
          </p:grpSpPr>
          <p:sp>
            <p:nvSpPr>
              <p:cNvPr id="82" name="Rectangle 43">
                <a:extLst>
                  <a:ext uri="{FF2B5EF4-FFF2-40B4-BE49-F238E27FC236}">
                    <a16:creationId xmlns:a16="http://schemas.microsoft.com/office/drawing/2014/main" id="{10716B48-25E1-7F4D-87AA-377041B56237}"/>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3" name="Group 36">
                <a:extLst>
                  <a:ext uri="{FF2B5EF4-FFF2-40B4-BE49-F238E27FC236}">
                    <a16:creationId xmlns:a16="http://schemas.microsoft.com/office/drawing/2014/main" id="{F805DF4F-95A4-BD4D-AD9B-A0F477F1C32B}"/>
                  </a:ext>
                </a:extLst>
              </p:cNvPr>
              <p:cNvGrpSpPr>
                <a:grpSpLocks/>
              </p:cNvGrpSpPr>
              <p:nvPr/>
            </p:nvGrpSpPr>
            <p:grpSpPr bwMode="auto">
              <a:xfrm flipH="1">
                <a:off x="881" y="2283"/>
                <a:ext cx="296" cy="293"/>
                <a:chOff x="2839" y="3501"/>
                <a:chExt cx="755" cy="803"/>
              </a:xfrm>
            </p:grpSpPr>
            <p:pic>
              <p:nvPicPr>
                <p:cNvPr id="84" name="Picture 37" descr="desktop_computer_stylized_medium">
                  <a:extLst>
                    <a:ext uri="{FF2B5EF4-FFF2-40B4-BE49-F238E27FC236}">
                      <a16:creationId xmlns:a16="http://schemas.microsoft.com/office/drawing/2014/main" id="{85D0573B-AA1D-C647-947D-E75FC498B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38">
                  <a:extLst>
                    <a:ext uri="{FF2B5EF4-FFF2-40B4-BE49-F238E27FC236}">
                      <a16:creationId xmlns:a16="http://schemas.microsoft.com/office/drawing/2014/main" id="{D280CE14-8944-254D-8B1F-894AD27B66D3}"/>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86" name="Freeform 48">
              <a:extLst>
                <a:ext uri="{FF2B5EF4-FFF2-40B4-BE49-F238E27FC236}">
                  <a16:creationId xmlns:a16="http://schemas.microsoft.com/office/drawing/2014/main" id="{A1C3D94C-83E9-0F40-97E5-B369E086816C}"/>
                </a:ext>
              </a:extLst>
            </p:cNvPr>
            <p:cNvSpPr>
              <a:spLocks/>
            </p:cNvSpPr>
            <p:nvPr/>
          </p:nvSpPr>
          <p:spPr bwMode="auto">
            <a:xfrm>
              <a:off x="7613828" y="3709588"/>
              <a:ext cx="185737" cy="431800"/>
            </a:xfrm>
            <a:custGeom>
              <a:avLst/>
              <a:gdLst>
                <a:gd name="T0" fmla="*/ 2147483647 w 117"/>
                <a:gd name="T1" fmla="*/ 2147483647 h 272"/>
                <a:gd name="T2" fmla="*/ 2147483647 w 117"/>
                <a:gd name="T3" fmla="*/ 2147483647 h 272"/>
                <a:gd name="T4" fmla="*/ 2147483647 w 117"/>
                <a:gd name="T5" fmla="*/ 2147483647 h 272"/>
                <a:gd name="T6" fmla="*/ 0 w 117"/>
                <a:gd name="T7" fmla="*/ 2147483647 h 272"/>
                <a:gd name="T8" fmla="*/ 2147483647 w 117"/>
                <a:gd name="T9" fmla="*/ 2147483647 h 272"/>
                <a:gd name="T10" fmla="*/ 2147483647 w 117"/>
                <a:gd name="T11" fmla="*/ 2147483647 h 272"/>
                <a:gd name="T12" fmla="*/ 2147483647 w 117"/>
                <a:gd name="T13" fmla="*/ 0 h 272"/>
                <a:gd name="T14" fmla="*/ 2147483647 w 117"/>
                <a:gd name="T15" fmla="*/ 2147483647 h 2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7" h="272">
                  <a:moveTo>
                    <a:pt x="6" y="6"/>
                  </a:moveTo>
                  <a:lnTo>
                    <a:pt x="3" y="77"/>
                  </a:lnTo>
                  <a:lnTo>
                    <a:pt x="59" y="120"/>
                  </a:lnTo>
                  <a:lnTo>
                    <a:pt x="0" y="146"/>
                  </a:lnTo>
                  <a:lnTo>
                    <a:pt x="3" y="270"/>
                  </a:lnTo>
                  <a:lnTo>
                    <a:pt x="117" y="272"/>
                  </a:lnTo>
                  <a:lnTo>
                    <a:pt x="114" y="0"/>
                  </a:lnTo>
                  <a:lnTo>
                    <a:pt x="6" y="6"/>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50">
              <a:extLst>
                <a:ext uri="{FF2B5EF4-FFF2-40B4-BE49-F238E27FC236}">
                  <a16:creationId xmlns:a16="http://schemas.microsoft.com/office/drawing/2014/main" id="{605457C9-55E9-234B-AF40-1C2CEC7BD520}"/>
                </a:ext>
              </a:extLst>
            </p:cNvPr>
            <p:cNvGrpSpPr>
              <a:grpSpLocks/>
            </p:cNvGrpSpPr>
            <p:nvPr/>
          </p:nvGrpSpPr>
          <p:grpSpPr bwMode="auto">
            <a:xfrm>
              <a:off x="4784903" y="3714350"/>
              <a:ext cx="469900" cy="465138"/>
              <a:chOff x="881" y="2283"/>
              <a:chExt cx="296" cy="293"/>
            </a:xfrm>
          </p:grpSpPr>
          <p:sp>
            <p:nvSpPr>
              <p:cNvPr id="88" name="Rectangle 51">
                <a:extLst>
                  <a:ext uri="{FF2B5EF4-FFF2-40B4-BE49-F238E27FC236}">
                    <a16:creationId xmlns:a16="http://schemas.microsoft.com/office/drawing/2014/main" id="{5A66C211-A318-FD43-B1DC-494380C212A1}"/>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9" name="Group 52">
                <a:extLst>
                  <a:ext uri="{FF2B5EF4-FFF2-40B4-BE49-F238E27FC236}">
                    <a16:creationId xmlns:a16="http://schemas.microsoft.com/office/drawing/2014/main" id="{028FC7D3-7EE7-2840-8091-94C524E05F4E}"/>
                  </a:ext>
                </a:extLst>
              </p:cNvPr>
              <p:cNvGrpSpPr>
                <a:grpSpLocks/>
              </p:cNvGrpSpPr>
              <p:nvPr/>
            </p:nvGrpSpPr>
            <p:grpSpPr bwMode="auto">
              <a:xfrm flipH="1">
                <a:off x="881" y="2283"/>
                <a:ext cx="296" cy="293"/>
                <a:chOff x="2839" y="3501"/>
                <a:chExt cx="755" cy="803"/>
              </a:xfrm>
            </p:grpSpPr>
            <p:pic>
              <p:nvPicPr>
                <p:cNvPr id="90" name="Picture 53" descr="desktop_computer_stylized_medium">
                  <a:extLst>
                    <a:ext uri="{FF2B5EF4-FFF2-40B4-BE49-F238E27FC236}">
                      <a16:creationId xmlns:a16="http://schemas.microsoft.com/office/drawing/2014/main" id="{5DF1881B-0BF4-AD42-A217-8A59265F13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54">
                  <a:extLst>
                    <a:ext uri="{FF2B5EF4-FFF2-40B4-BE49-F238E27FC236}">
                      <a16:creationId xmlns:a16="http://schemas.microsoft.com/office/drawing/2014/main" id="{70153128-AD53-344E-AC41-31C4A7A688E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2" name="Group 55">
              <a:extLst>
                <a:ext uri="{FF2B5EF4-FFF2-40B4-BE49-F238E27FC236}">
                  <a16:creationId xmlns:a16="http://schemas.microsoft.com/office/drawing/2014/main" id="{BC8220C0-F289-EA49-A8E3-C57D20507ACD}"/>
                </a:ext>
              </a:extLst>
            </p:cNvPr>
            <p:cNvGrpSpPr>
              <a:grpSpLocks/>
            </p:cNvGrpSpPr>
            <p:nvPr/>
          </p:nvGrpSpPr>
          <p:grpSpPr bwMode="auto">
            <a:xfrm>
              <a:off x="4493546" y="3633388"/>
              <a:ext cx="223838" cy="501650"/>
              <a:chOff x="4140" y="429"/>
              <a:chExt cx="1425" cy="2396"/>
            </a:xfrm>
          </p:grpSpPr>
          <p:sp>
            <p:nvSpPr>
              <p:cNvPr id="93" name="Freeform 56">
                <a:extLst>
                  <a:ext uri="{FF2B5EF4-FFF2-40B4-BE49-F238E27FC236}">
                    <a16:creationId xmlns:a16="http://schemas.microsoft.com/office/drawing/2014/main" id="{4F76258E-0BBD-8E40-98DF-823F02EF9AC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7">
                <a:extLst>
                  <a:ext uri="{FF2B5EF4-FFF2-40B4-BE49-F238E27FC236}">
                    <a16:creationId xmlns:a16="http://schemas.microsoft.com/office/drawing/2014/main" id="{7ED94245-5F5F-444B-9321-EDC0812D8D8E}"/>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5" name="Freeform 58">
                <a:extLst>
                  <a:ext uri="{FF2B5EF4-FFF2-40B4-BE49-F238E27FC236}">
                    <a16:creationId xmlns:a16="http://schemas.microsoft.com/office/drawing/2014/main" id="{1F9330A9-C80A-E34C-9993-F9F6EFA2E93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9">
                <a:extLst>
                  <a:ext uri="{FF2B5EF4-FFF2-40B4-BE49-F238E27FC236}">
                    <a16:creationId xmlns:a16="http://schemas.microsoft.com/office/drawing/2014/main" id="{EED46AB6-5210-284B-BD15-CC7F3CC066F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60">
                <a:extLst>
                  <a:ext uri="{FF2B5EF4-FFF2-40B4-BE49-F238E27FC236}">
                    <a16:creationId xmlns:a16="http://schemas.microsoft.com/office/drawing/2014/main" id="{FCD372CD-8E16-EB40-BCB5-6518B2E541EE}"/>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98" name="Group 61">
                <a:extLst>
                  <a:ext uri="{FF2B5EF4-FFF2-40B4-BE49-F238E27FC236}">
                    <a16:creationId xmlns:a16="http://schemas.microsoft.com/office/drawing/2014/main" id="{A9F56FC0-6211-5447-8838-1C3E5659D8CC}"/>
                  </a:ext>
                </a:extLst>
              </p:cNvPr>
              <p:cNvGrpSpPr>
                <a:grpSpLocks/>
              </p:cNvGrpSpPr>
              <p:nvPr/>
            </p:nvGrpSpPr>
            <p:grpSpPr bwMode="auto">
              <a:xfrm>
                <a:off x="4749" y="668"/>
                <a:ext cx="581" cy="145"/>
                <a:chOff x="614" y="2568"/>
                <a:chExt cx="725" cy="139"/>
              </a:xfrm>
            </p:grpSpPr>
            <p:sp>
              <p:nvSpPr>
                <p:cNvPr id="141" name="AutoShape 62">
                  <a:extLst>
                    <a:ext uri="{FF2B5EF4-FFF2-40B4-BE49-F238E27FC236}">
                      <a16:creationId xmlns:a16="http://schemas.microsoft.com/office/drawing/2014/main" id="{B2006563-73E3-C341-BE69-A2D714EE0E00}"/>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2" name="AutoShape 63">
                  <a:extLst>
                    <a:ext uri="{FF2B5EF4-FFF2-40B4-BE49-F238E27FC236}">
                      <a16:creationId xmlns:a16="http://schemas.microsoft.com/office/drawing/2014/main" id="{452EDF48-634C-DC4E-976C-1E4013FE6563}"/>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99" name="Rectangle 64">
                <a:extLst>
                  <a:ext uri="{FF2B5EF4-FFF2-40B4-BE49-F238E27FC236}">
                    <a16:creationId xmlns:a16="http://schemas.microsoft.com/office/drawing/2014/main" id="{517F2B13-C563-4E43-B2A5-C5BD2544BCE8}"/>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0" name="Group 65">
                <a:extLst>
                  <a:ext uri="{FF2B5EF4-FFF2-40B4-BE49-F238E27FC236}">
                    <a16:creationId xmlns:a16="http://schemas.microsoft.com/office/drawing/2014/main" id="{4ED80E09-23D9-1444-A08C-74DBBD9F351B}"/>
                  </a:ext>
                </a:extLst>
              </p:cNvPr>
              <p:cNvGrpSpPr>
                <a:grpSpLocks/>
              </p:cNvGrpSpPr>
              <p:nvPr/>
            </p:nvGrpSpPr>
            <p:grpSpPr bwMode="auto">
              <a:xfrm>
                <a:off x="4747" y="994"/>
                <a:ext cx="581" cy="134"/>
                <a:chOff x="614" y="2568"/>
                <a:chExt cx="725" cy="139"/>
              </a:xfrm>
            </p:grpSpPr>
            <p:sp>
              <p:nvSpPr>
                <p:cNvPr id="139" name="AutoShape 66">
                  <a:extLst>
                    <a:ext uri="{FF2B5EF4-FFF2-40B4-BE49-F238E27FC236}">
                      <a16:creationId xmlns:a16="http://schemas.microsoft.com/office/drawing/2014/main" id="{BD5E8DEF-A6A7-524F-A3E8-38105351EF54}"/>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0" name="AutoShape 67">
                  <a:extLst>
                    <a:ext uri="{FF2B5EF4-FFF2-40B4-BE49-F238E27FC236}">
                      <a16:creationId xmlns:a16="http://schemas.microsoft.com/office/drawing/2014/main" id="{83CE605A-8B9B-FF4A-ADD9-77EFF07CEC97}"/>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1" name="Rectangle 68">
                <a:extLst>
                  <a:ext uri="{FF2B5EF4-FFF2-40B4-BE49-F238E27FC236}">
                    <a16:creationId xmlns:a16="http://schemas.microsoft.com/office/drawing/2014/main" id="{13298108-AEB2-9C4B-9F8E-E0273C39A75B}"/>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2" name="Rectangle 69">
                <a:extLst>
                  <a:ext uri="{FF2B5EF4-FFF2-40B4-BE49-F238E27FC236}">
                    <a16:creationId xmlns:a16="http://schemas.microsoft.com/office/drawing/2014/main" id="{998350A7-0615-C644-9F45-39D62BDB9867}"/>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3" name="Group 70">
                <a:extLst>
                  <a:ext uri="{FF2B5EF4-FFF2-40B4-BE49-F238E27FC236}">
                    <a16:creationId xmlns:a16="http://schemas.microsoft.com/office/drawing/2014/main" id="{B66F256F-0190-C34D-B1CF-5EC3FBA6E08D}"/>
                  </a:ext>
                </a:extLst>
              </p:cNvPr>
              <p:cNvGrpSpPr>
                <a:grpSpLocks/>
              </p:cNvGrpSpPr>
              <p:nvPr/>
            </p:nvGrpSpPr>
            <p:grpSpPr bwMode="auto">
              <a:xfrm>
                <a:off x="4735" y="1627"/>
                <a:ext cx="582" cy="151"/>
                <a:chOff x="614" y="2568"/>
                <a:chExt cx="725" cy="139"/>
              </a:xfrm>
            </p:grpSpPr>
            <p:sp>
              <p:nvSpPr>
                <p:cNvPr id="119" name="AutoShape 71">
                  <a:extLst>
                    <a:ext uri="{FF2B5EF4-FFF2-40B4-BE49-F238E27FC236}">
                      <a16:creationId xmlns:a16="http://schemas.microsoft.com/office/drawing/2014/main" id="{B44DED58-257C-B64B-BAD6-1093812EF734}"/>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0" name="AutoShape 72">
                  <a:extLst>
                    <a:ext uri="{FF2B5EF4-FFF2-40B4-BE49-F238E27FC236}">
                      <a16:creationId xmlns:a16="http://schemas.microsoft.com/office/drawing/2014/main" id="{17264758-5A11-0143-AA34-8D5FF585E9F0}"/>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4" name="Freeform 73">
                <a:extLst>
                  <a:ext uri="{FF2B5EF4-FFF2-40B4-BE49-F238E27FC236}">
                    <a16:creationId xmlns:a16="http://schemas.microsoft.com/office/drawing/2014/main" id="{F9396AFF-50A0-E543-85ED-A1775DCAB5B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5" name="Group 74">
                <a:extLst>
                  <a:ext uri="{FF2B5EF4-FFF2-40B4-BE49-F238E27FC236}">
                    <a16:creationId xmlns:a16="http://schemas.microsoft.com/office/drawing/2014/main" id="{EFAA059B-DB96-6A46-B4E6-8F3321F53126}"/>
                  </a:ext>
                </a:extLst>
              </p:cNvPr>
              <p:cNvGrpSpPr>
                <a:grpSpLocks/>
              </p:cNvGrpSpPr>
              <p:nvPr/>
            </p:nvGrpSpPr>
            <p:grpSpPr bwMode="auto">
              <a:xfrm>
                <a:off x="4739" y="1327"/>
                <a:ext cx="582" cy="139"/>
                <a:chOff x="614" y="2568"/>
                <a:chExt cx="725" cy="139"/>
              </a:xfrm>
            </p:grpSpPr>
            <p:sp>
              <p:nvSpPr>
                <p:cNvPr id="117" name="AutoShape 75">
                  <a:extLst>
                    <a:ext uri="{FF2B5EF4-FFF2-40B4-BE49-F238E27FC236}">
                      <a16:creationId xmlns:a16="http://schemas.microsoft.com/office/drawing/2014/main" id="{83348DAB-4511-F04F-BD32-D337DF959B21}"/>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8" name="AutoShape 76">
                  <a:extLst>
                    <a:ext uri="{FF2B5EF4-FFF2-40B4-BE49-F238E27FC236}">
                      <a16:creationId xmlns:a16="http://schemas.microsoft.com/office/drawing/2014/main" id="{A1C8B31D-3D51-2648-9688-2AEA89487C8D}"/>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6" name="Rectangle 77">
                <a:extLst>
                  <a:ext uri="{FF2B5EF4-FFF2-40B4-BE49-F238E27FC236}">
                    <a16:creationId xmlns:a16="http://schemas.microsoft.com/office/drawing/2014/main" id="{7EF69E7C-0C67-7148-8FE3-54101303E382}"/>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Freeform 78">
                <a:extLst>
                  <a:ext uri="{FF2B5EF4-FFF2-40B4-BE49-F238E27FC236}">
                    <a16:creationId xmlns:a16="http://schemas.microsoft.com/office/drawing/2014/main" id="{FBDFC7A2-78F6-6B42-8CB8-7F23EE4E35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79">
                <a:extLst>
                  <a:ext uri="{FF2B5EF4-FFF2-40B4-BE49-F238E27FC236}">
                    <a16:creationId xmlns:a16="http://schemas.microsoft.com/office/drawing/2014/main" id="{CC939040-7BF3-9046-BF6A-0458E0E2ED5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Oval 80">
                <a:extLst>
                  <a:ext uri="{FF2B5EF4-FFF2-40B4-BE49-F238E27FC236}">
                    <a16:creationId xmlns:a16="http://schemas.microsoft.com/office/drawing/2014/main" id="{D3889CB4-554F-C549-9233-410F2A7029F0}"/>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81">
                <a:extLst>
                  <a:ext uri="{FF2B5EF4-FFF2-40B4-BE49-F238E27FC236}">
                    <a16:creationId xmlns:a16="http://schemas.microsoft.com/office/drawing/2014/main" id="{01CB4D71-6B24-D14B-8E88-E20AA937EAC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AutoShape 82">
                <a:extLst>
                  <a:ext uri="{FF2B5EF4-FFF2-40B4-BE49-F238E27FC236}">
                    <a16:creationId xmlns:a16="http://schemas.microsoft.com/office/drawing/2014/main" id="{765BBEDF-3C6B-1040-8B52-503C49ECEE41}"/>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2" name="AutoShape 83">
                <a:extLst>
                  <a:ext uri="{FF2B5EF4-FFF2-40B4-BE49-F238E27FC236}">
                    <a16:creationId xmlns:a16="http://schemas.microsoft.com/office/drawing/2014/main" id="{6FAE78A0-65F7-5C4E-B7EA-70A785714C79}"/>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3" name="Oval 84">
                <a:extLst>
                  <a:ext uri="{FF2B5EF4-FFF2-40B4-BE49-F238E27FC236}">
                    <a16:creationId xmlns:a16="http://schemas.microsoft.com/office/drawing/2014/main" id="{AABAB6CF-26FB-E547-93D6-6BFF67172415}"/>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Oval 85">
                <a:extLst>
                  <a:ext uri="{FF2B5EF4-FFF2-40B4-BE49-F238E27FC236}">
                    <a16:creationId xmlns:a16="http://schemas.microsoft.com/office/drawing/2014/main" id="{EE66FB07-9865-0B46-8669-F1B01050BFB9}"/>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15" name="Oval 86">
                <a:extLst>
                  <a:ext uri="{FF2B5EF4-FFF2-40B4-BE49-F238E27FC236}">
                    <a16:creationId xmlns:a16="http://schemas.microsoft.com/office/drawing/2014/main" id="{5A789240-A8CA-A84D-A9E3-BD6D3717368B}"/>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Rectangle 87">
                <a:extLst>
                  <a:ext uri="{FF2B5EF4-FFF2-40B4-BE49-F238E27FC236}">
                    <a16:creationId xmlns:a16="http://schemas.microsoft.com/office/drawing/2014/main" id="{A762B790-F441-E240-934E-A9664B2F5399}"/>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43" name="Group 88">
              <a:extLst>
                <a:ext uri="{FF2B5EF4-FFF2-40B4-BE49-F238E27FC236}">
                  <a16:creationId xmlns:a16="http://schemas.microsoft.com/office/drawing/2014/main" id="{17DC5732-628F-6741-852D-2CBD1EC0FDEB}"/>
                </a:ext>
              </a:extLst>
            </p:cNvPr>
            <p:cNvGrpSpPr>
              <a:grpSpLocks/>
            </p:cNvGrpSpPr>
            <p:nvPr/>
          </p:nvGrpSpPr>
          <p:grpSpPr bwMode="auto">
            <a:xfrm>
              <a:off x="7659865" y="3576238"/>
              <a:ext cx="223838" cy="501650"/>
              <a:chOff x="4140" y="429"/>
              <a:chExt cx="1425" cy="2396"/>
            </a:xfrm>
          </p:grpSpPr>
          <p:sp>
            <p:nvSpPr>
              <p:cNvPr id="144" name="Freeform 89">
                <a:extLst>
                  <a:ext uri="{FF2B5EF4-FFF2-40B4-BE49-F238E27FC236}">
                    <a16:creationId xmlns:a16="http://schemas.microsoft.com/office/drawing/2014/main" id="{66258626-CF43-4144-AFB5-A001FE5BE71D}"/>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90">
                <a:extLst>
                  <a:ext uri="{FF2B5EF4-FFF2-40B4-BE49-F238E27FC236}">
                    <a16:creationId xmlns:a16="http://schemas.microsoft.com/office/drawing/2014/main" id="{75E92CB8-71C3-E048-84D7-F08068A4723B}"/>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6" name="Freeform 91">
                <a:extLst>
                  <a:ext uri="{FF2B5EF4-FFF2-40B4-BE49-F238E27FC236}">
                    <a16:creationId xmlns:a16="http://schemas.microsoft.com/office/drawing/2014/main" id="{71C22EB9-D8A4-F04F-A304-D772EEAB70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92">
                <a:extLst>
                  <a:ext uri="{FF2B5EF4-FFF2-40B4-BE49-F238E27FC236}">
                    <a16:creationId xmlns:a16="http://schemas.microsoft.com/office/drawing/2014/main" id="{A649EF14-8235-8B4A-8B8B-3AC2B2B64C7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93">
                <a:extLst>
                  <a:ext uri="{FF2B5EF4-FFF2-40B4-BE49-F238E27FC236}">
                    <a16:creationId xmlns:a16="http://schemas.microsoft.com/office/drawing/2014/main" id="{2C3B9489-DBCD-1B41-A1E0-9939F842AA3D}"/>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49" name="Group 94">
                <a:extLst>
                  <a:ext uri="{FF2B5EF4-FFF2-40B4-BE49-F238E27FC236}">
                    <a16:creationId xmlns:a16="http://schemas.microsoft.com/office/drawing/2014/main" id="{5EA53608-D5A4-FB4B-8294-6D9D65EFF00C}"/>
                  </a:ext>
                </a:extLst>
              </p:cNvPr>
              <p:cNvGrpSpPr>
                <a:grpSpLocks/>
              </p:cNvGrpSpPr>
              <p:nvPr/>
            </p:nvGrpSpPr>
            <p:grpSpPr bwMode="auto">
              <a:xfrm>
                <a:off x="4749" y="668"/>
                <a:ext cx="581" cy="145"/>
                <a:chOff x="614" y="2568"/>
                <a:chExt cx="725" cy="139"/>
              </a:xfrm>
            </p:grpSpPr>
            <p:sp>
              <p:nvSpPr>
                <p:cNvPr id="174" name="AutoShape 95">
                  <a:extLst>
                    <a:ext uri="{FF2B5EF4-FFF2-40B4-BE49-F238E27FC236}">
                      <a16:creationId xmlns:a16="http://schemas.microsoft.com/office/drawing/2014/main" id="{AED3F1D5-BB8C-254E-83E5-6EAB6528B99F}"/>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5" name="AutoShape 96">
                  <a:extLst>
                    <a:ext uri="{FF2B5EF4-FFF2-40B4-BE49-F238E27FC236}">
                      <a16:creationId xmlns:a16="http://schemas.microsoft.com/office/drawing/2014/main" id="{942D2E9F-6E36-084E-9FBC-AD82CA243A50}"/>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0" name="Rectangle 97">
                <a:extLst>
                  <a:ext uri="{FF2B5EF4-FFF2-40B4-BE49-F238E27FC236}">
                    <a16:creationId xmlns:a16="http://schemas.microsoft.com/office/drawing/2014/main" id="{E8FF0B53-6745-A84C-89E0-B850FA20B8A6}"/>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1" name="Group 98">
                <a:extLst>
                  <a:ext uri="{FF2B5EF4-FFF2-40B4-BE49-F238E27FC236}">
                    <a16:creationId xmlns:a16="http://schemas.microsoft.com/office/drawing/2014/main" id="{3E1DFAB8-85DC-9B47-A3FC-17FA76E4DB95}"/>
                  </a:ext>
                </a:extLst>
              </p:cNvPr>
              <p:cNvGrpSpPr>
                <a:grpSpLocks/>
              </p:cNvGrpSpPr>
              <p:nvPr/>
            </p:nvGrpSpPr>
            <p:grpSpPr bwMode="auto">
              <a:xfrm>
                <a:off x="4747" y="994"/>
                <a:ext cx="581" cy="134"/>
                <a:chOff x="614" y="2568"/>
                <a:chExt cx="725" cy="139"/>
              </a:xfrm>
            </p:grpSpPr>
            <p:sp>
              <p:nvSpPr>
                <p:cNvPr id="172" name="AutoShape 99">
                  <a:extLst>
                    <a:ext uri="{FF2B5EF4-FFF2-40B4-BE49-F238E27FC236}">
                      <a16:creationId xmlns:a16="http://schemas.microsoft.com/office/drawing/2014/main" id="{9B63DA8A-7611-6449-A57A-B40172E56E2A}"/>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3" name="AutoShape 100">
                  <a:extLst>
                    <a:ext uri="{FF2B5EF4-FFF2-40B4-BE49-F238E27FC236}">
                      <a16:creationId xmlns:a16="http://schemas.microsoft.com/office/drawing/2014/main" id="{AB3060D8-D09B-3F4B-AEE4-AEE61862CA56}"/>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2" name="Rectangle 101">
                <a:extLst>
                  <a:ext uri="{FF2B5EF4-FFF2-40B4-BE49-F238E27FC236}">
                    <a16:creationId xmlns:a16="http://schemas.microsoft.com/office/drawing/2014/main" id="{3C0F1872-3B7D-4A41-8B0C-E81E4AC44AD7}"/>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3" name="Rectangle 102">
                <a:extLst>
                  <a:ext uri="{FF2B5EF4-FFF2-40B4-BE49-F238E27FC236}">
                    <a16:creationId xmlns:a16="http://schemas.microsoft.com/office/drawing/2014/main" id="{660918F1-C396-1647-B4E6-234CB13D9502}"/>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4" name="Group 103">
                <a:extLst>
                  <a:ext uri="{FF2B5EF4-FFF2-40B4-BE49-F238E27FC236}">
                    <a16:creationId xmlns:a16="http://schemas.microsoft.com/office/drawing/2014/main" id="{A148F5A9-0478-8F4F-89E7-8C39446345C2}"/>
                  </a:ext>
                </a:extLst>
              </p:cNvPr>
              <p:cNvGrpSpPr>
                <a:grpSpLocks/>
              </p:cNvGrpSpPr>
              <p:nvPr/>
            </p:nvGrpSpPr>
            <p:grpSpPr bwMode="auto">
              <a:xfrm>
                <a:off x="4735" y="1627"/>
                <a:ext cx="582" cy="151"/>
                <a:chOff x="614" y="2568"/>
                <a:chExt cx="725" cy="139"/>
              </a:xfrm>
            </p:grpSpPr>
            <p:sp>
              <p:nvSpPr>
                <p:cNvPr id="170" name="AutoShape 104">
                  <a:extLst>
                    <a:ext uri="{FF2B5EF4-FFF2-40B4-BE49-F238E27FC236}">
                      <a16:creationId xmlns:a16="http://schemas.microsoft.com/office/drawing/2014/main" id="{80F9D10C-B532-B14A-B8EA-13E7BE80A42A}"/>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1" name="AutoShape 105">
                  <a:extLst>
                    <a:ext uri="{FF2B5EF4-FFF2-40B4-BE49-F238E27FC236}">
                      <a16:creationId xmlns:a16="http://schemas.microsoft.com/office/drawing/2014/main" id="{88383691-0F9A-5544-9926-129A049B8A9C}"/>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5" name="Freeform 106">
                <a:extLst>
                  <a:ext uri="{FF2B5EF4-FFF2-40B4-BE49-F238E27FC236}">
                    <a16:creationId xmlns:a16="http://schemas.microsoft.com/office/drawing/2014/main" id="{5F307D13-C702-C846-AAC3-1F59F5B9637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
                <a:extLst>
                  <a:ext uri="{FF2B5EF4-FFF2-40B4-BE49-F238E27FC236}">
                    <a16:creationId xmlns:a16="http://schemas.microsoft.com/office/drawing/2014/main" id="{26FB1383-43C2-B14E-B7B3-0D43473DA491}"/>
                  </a:ext>
                </a:extLst>
              </p:cNvPr>
              <p:cNvGrpSpPr>
                <a:grpSpLocks/>
              </p:cNvGrpSpPr>
              <p:nvPr/>
            </p:nvGrpSpPr>
            <p:grpSpPr bwMode="auto">
              <a:xfrm>
                <a:off x="4739" y="1327"/>
                <a:ext cx="582" cy="139"/>
                <a:chOff x="614" y="2568"/>
                <a:chExt cx="725" cy="139"/>
              </a:xfrm>
            </p:grpSpPr>
            <p:sp>
              <p:nvSpPr>
                <p:cNvPr id="168" name="AutoShape 108">
                  <a:extLst>
                    <a:ext uri="{FF2B5EF4-FFF2-40B4-BE49-F238E27FC236}">
                      <a16:creationId xmlns:a16="http://schemas.microsoft.com/office/drawing/2014/main" id="{D061EDA9-2C53-BE45-915E-589037D84565}"/>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9" name="AutoShape 109">
                  <a:extLst>
                    <a:ext uri="{FF2B5EF4-FFF2-40B4-BE49-F238E27FC236}">
                      <a16:creationId xmlns:a16="http://schemas.microsoft.com/office/drawing/2014/main" id="{998AB447-94FE-834C-84AB-CB37AB3038DB}"/>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7" name="Rectangle 110">
                <a:extLst>
                  <a:ext uri="{FF2B5EF4-FFF2-40B4-BE49-F238E27FC236}">
                    <a16:creationId xmlns:a16="http://schemas.microsoft.com/office/drawing/2014/main" id="{7E161FDF-4931-A54D-9200-97C2E9F03CFB}"/>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8" name="Freeform 111">
                <a:extLst>
                  <a:ext uri="{FF2B5EF4-FFF2-40B4-BE49-F238E27FC236}">
                    <a16:creationId xmlns:a16="http://schemas.microsoft.com/office/drawing/2014/main" id="{6F205231-B042-214A-BAF1-BBBFAAE8657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12">
                <a:extLst>
                  <a:ext uri="{FF2B5EF4-FFF2-40B4-BE49-F238E27FC236}">
                    <a16:creationId xmlns:a16="http://schemas.microsoft.com/office/drawing/2014/main" id="{2C9F0014-AAE6-1E42-B6A0-5FDBFB0943C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Oval 113">
                <a:extLst>
                  <a:ext uri="{FF2B5EF4-FFF2-40B4-BE49-F238E27FC236}">
                    <a16:creationId xmlns:a16="http://schemas.microsoft.com/office/drawing/2014/main" id="{8553CA72-700C-7E4C-96EA-C8E02AC51709}"/>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1" name="Freeform 114">
                <a:extLst>
                  <a:ext uri="{FF2B5EF4-FFF2-40B4-BE49-F238E27FC236}">
                    <a16:creationId xmlns:a16="http://schemas.microsoft.com/office/drawing/2014/main" id="{E1B0C7DC-C796-224B-95BB-EA9A64983E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AutoShape 115">
                <a:extLst>
                  <a:ext uri="{FF2B5EF4-FFF2-40B4-BE49-F238E27FC236}">
                    <a16:creationId xmlns:a16="http://schemas.microsoft.com/office/drawing/2014/main" id="{38969B4B-14F8-4C4B-9F4D-1C9709448CC3}"/>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AutoShape 116">
                <a:extLst>
                  <a:ext uri="{FF2B5EF4-FFF2-40B4-BE49-F238E27FC236}">
                    <a16:creationId xmlns:a16="http://schemas.microsoft.com/office/drawing/2014/main" id="{20FB94C7-96EF-D64F-9AEA-E2F1422FE2D0}"/>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4" name="Oval 117">
                <a:extLst>
                  <a:ext uri="{FF2B5EF4-FFF2-40B4-BE49-F238E27FC236}">
                    <a16:creationId xmlns:a16="http://schemas.microsoft.com/office/drawing/2014/main" id="{307DF5A4-259A-DC44-9789-8EE924382397}"/>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5" name="Oval 118">
                <a:extLst>
                  <a:ext uri="{FF2B5EF4-FFF2-40B4-BE49-F238E27FC236}">
                    <a16:creationId xmlns:a16="http://schemas.microsoft.com/office/drawing/2014/main" id="{6D1DB86E-92BD-2544-B8B1-844EDAE5784B}"/>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66" name="Oval 119">
                <a:extLst>
                  <a:ext uri="{FF2B5EF4-FFF2-40B4-BE49-F238E27FC236}">
                    <a16:creationId xmlns:a16="http://schemas.microsoft.com/office/drawing/2014/main" id="{B13B6B0E-57D8-B54A-814C-263EB46D92DD}"/>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7" name="Rectangle 120">
                <a:extLst>
                  <a:ext uri="{FF2B5EF4-FFF2-40B4-BE49-F238E27FC236}">
                    <a16:creationId xmlns:a16="http://schemas.microsoft.com/office/drawing/2014/main" id="{270171A8-F5A4-F640-8B20-2A908A8BA70C}"/>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sp>
        <p:nvSpPr>
          <p:cNvPr id="6" name="Freeform 5">
            <a:extLst>
              <a:ext uri="{FF2B5EF4-FFF2-40B4-BE49-F238E27FC236}">
                <a16:creationId xmlns:a16="http://schemas.microsoft.com/office/drawing/2014/main" id="{E31BA10A-DEA2-4D4B-AB0D-89FB36E5C7B3}"/>
              </a:ext>
            </a:extLst>
          </p:cNvPr>
          <p:cNvSpPr/>
          <p:nvPr/>
        </p:nvSpPr>
        <p:spPr>
          <a:xfrm>
            <a:off x="6069496" y="2941983"/>
            <a:ext cx="3750365" cy="2491408"/>
          </a:xfrm>
          <a:custGeom>
            <a:avLst/>
            <a:gdLst>
              <a:gd name="connsiteX0" fmla="*/ 331304 w 3750365"/>
              <a:gd name="connsiteY0" fmla="*/ 0 h 2491408"/>
              <a:gd name="connsiteX1" fmla="*/ 0 w 3750365"/>
              <a:gd name="connsiteY1" fmla="*/ 861391 h 2491408"/>
              <a:gd name="connsiteX2" fmla="*/ 13252 w 3750365"/>
              <a:gd name="connsiteY2" fmla="*/ 1378226 h 2491408"/>
              <a:gd name="connsiteX3" fmla="*/ 26504 w 3750365"/>
              <a:gd name="connsiteY3" fmla="*/ 2491408 h 2491408"/>
              <a:gd name="connsiteX4" fmla="*/ 3750365 w 3750365"/>
              <a:gd name="connsiteY4" fmla="*/ 2451652 h 2491408"/>
              <a:gd name="connsiteX5" fmla="*/ 3723861 w 3750365"/>
              <a:gd name="connsiteY5" fmla="*/ 79513 h 2491408"/>
              <a:gd name="connsiteX6" fmla="*/ 331304 w 3750365"/>
              <a:gd name="connsiteY6" fmla="*/ 0 h 249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365" h="2491408">
                <a:moveTo>
                  <a:pt x="331304" y="0"/>
                </a:moveTo>
                <a:lnTo>
                  <a:pt x="0" y="861391"/>
                </a:lnTo>
                <a:lnTo>
                  <a:pt x="13252" y="1378226"/>
                </a:lnTo>
                <a:lnTo>
                  <a:pt x="26504" y="2491408"/>
                </a:lnTo>
                <a:lnTo>
                  <a:pt x="3750365" y="2451652"/>
                </a:lnTo>
                <a:lnTo>
                  <a:pt x="3723861" y="79513"/>
                </a:lnTo>
                <a:lnTo>
                  <a:pt x="331304"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707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Pipelining: increased utilization</a:t>
            </a:r>
            <a:endParaRPr lang="en-US" sz="4400" dirty="0"/>
          </a:p>
        </p:txBody>
      </p:sp>
      <p:grpSp>
        <p:nvGrpSpPr>
          <p:cNvPr id="6" name="Group 5">
            <a:extLst>
              <a:ext uri="{FF2B5EF4-FFF2-40B4-BE49-F238E27FC236}">
                <a16:creationId xmlns:a16="http://schemas.microsoft.com/office/drawing/2014/main" id="{F2D9612C-CE0F-6C45-B7EC-FE1D2900506E}"/>
              </a:ext>
            </a:extLst>
          </p:cNvPr>
          <p:cNvGrpSpPr/>
          <p:nvPr/>
        </p:nvGrpSpPr>
        <p:grpSpPr>
          <a:xfrm>
            <a:off x="1436915" y="1417186"/>
            <a:ext cx="9144000" cy="3759200"/>
            <a:chOff x="1436915" y="1417186"/>
            <a:chExt cx="9144000" cy="3759200"/>
          </a:xfrm>
        </p:grpSpPr>
        <p:grpSp>
          <p:nvGrpSpPr>
            <p:cNvPr id="5" name="Group 4">
              <a:extLst>
                <a:ext uri="{FF2B5EF4-FFF2-40B4-BE49-F238E27FC236}">
                  <a16:creationId xmlns:a16="http://schemas.microsoft.com/office/drawing/2014/main" id="{F0C3BE89-6F62-424C-BFB2-28F71C43CE69}"/>
                </a:ext>
              </a:extLst>
            </p:cNvPr>
            <p:cNvGrpSpPr/>
            <p:nvPr/>
          </p:nvGrpSpPr>
          <p:grpSpPr>
            <a:xfrm>
              <a:off x="1436915" y="1744211"/>
              <a:ext cx="5265738" cy="3432175"/>
              <a:chOff x="1436915" y="1744211"/>
              <a:chExt cx="5265738" cy="3432175"/>
            </a:xfrm>
          </p:grpSpPr>
          <p:sp>
            <p:nvSpPr>
              <p:cNvPr id="271" name="Text Box 4">
                <a:extLst>
                  <a:ext uri="{FF2B5EF4-FFF2-40B4-BE49-F238E27FC236}">
                    <a16:creationId xmlns:a16="http://schemas.microsoft.com/office/drawing/2014/main" id="{8A9D06FA-5302-274C-84A9-DD1CED459992}"/>
                  </a:ext>
                </a:extLst>
              </p:cNvPr>
              <p:cNvSpPr txBox="1">
                <a:spLocks noChangeArrowheads="1"/>
              </p:cNvSpPr>
              <p:nvPr/>
            </p:nvSpPr>
            <p:spPr bwMode="auto">
              <a:xfrm>
                <a:off x="1436915" y="1760086"/>
                <a:ext cx="3086100" cy="354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2" name="Line 5">
                <a:extLst>
                  <a:ext uri="{FF2B5EF4-FFF2-40B4-BE49-F238E27FC236}">
                    <a16:creationId xmlns:a16="http://schemas.microsoft.com/office/drawing/2014/main" id="{EBE74238-0C8D-D64B-8C2E-687BBF22856B}"/>
                  </a:ext>
                </a:extLst>
              </p:cNvPr>
              <p:cNvSpPr>
                <a:spLocks noChangeShapeType="1"/>
              </p:cNvSpPr>
              <p:nvPr/>
            </p:nvSpPr>
            <p:spPr bwMode="auto">
              <a:xfrm>
                <a:off x="4599215" y="1744211"/>
                <a:ext cx="20638" cy="328453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Line 6">
                <a:extLst>
                  <a:ext uri="{FF2B5EF4-FFF2-40B4-BE49-F238E27FC236}">
                    <a16:creationId xmlns:a16="http://schemas.microsoft.com/office/drawing/2014/main" id="{0C9FFAAE-DCDE-8044-9CE7-6F8A7B2FC055}"/>
                  </a:ext>
                </a:extLst>
              </p:cNvPr>
              <p:cNvSpPr>
                <a:spLocks noChangeShapeType="1"/>
              </p:cNvSpPr>
              <p:nvPr/>
            </p:nvSpPr>
            <p:spPr bwMode="auto">
              <a:xfrm>
                <a:off x="6680428" y="1756911"/>
                <a:ext cx="22225" cy="335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0" name="Group 23">
                <a:extLst>
                  <a:ext uri="{FF2B5EF4-FFF2-40B4-BE49-F238E27FC236}">
                    <a16:creationId xmlns:a16="http://schemas.microsoft.com/office/drawing/2014/main" id="{C2DCCE27-7917-EA41-B0D5-20716F45FD67}"/>
                  </a:ext>
                </a:extLst>
              </p:cNvPr>
              <p:cNvGrpSpPr>
                <a:grpSpLocks/>
              </p:cNvGrpSpPr>
              <p:nvPr/>
            </p:nvGrpSpPr>
            <p:grpSpPr bwMode="auto">
              <a:xfrm>
                <a:off x="4480153" y="4081011"/>
                <a:ext cx="1466850" cy="608013"/>
                <a:chOff x="12502" y="21425"/>
                <a:chExt cx="3400" cy="1025"/>
              </a:xfrm>
            </p:grpSpPr>
            <p:sp>
              <p:nvSpPr>
                <p:cNvPr id="291" name="Line 24">
                  <a:extLst>
                    <a:ext uri="{FF2B5EF4-FFF2-40B4-BE49-F238E27FC236}">
                      <a16:creationId xmlns:a16="http://schemas.microsoft.com/office/drawing/2014/main" id="{A9FA2FEB-7650-5B42-A31A-A637A45CA6FF}"/>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2" name="Freeform 25">
                  <a:extLst>
                    <a:ext uri="{FF2B5EF4-FFF2-40B4-BE49-F238E27FC236}">
                      <a16:creationId xmlns:a16="http://schemas.microsoft.com/office/drawing/2014/main" id="{5BCD89AD-C50C-6545-ADEB-A57C6CDD92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3" name="Group 26">
                  <a:extLst>
                    <a:ext uri="{FF2B5EF4-FFF2-40B4-BE49-F238E27FC236}">
                      <a16:creationId xmlns:a16="http://schemas.microsoft.com/office/drawing/2014/main" id="{CD5FB7C7-CD97-554F-9528-260B8217603A}"/>
                    </a:ext>
                  </a:extLst>
                </p:cNvPr>
                <p:cNvGrpSpPr>
                  <a:grpSpLocks/>
                </p:cNvGrpSpPr>
                <p:nvPr/>
              </p:nvGrpSpPr>
              <p:grpSpPr bwMode="auto">
                <a:xfrm>
                  <a:off x="12815" y="21425"/>
                  <a:ext cx="2776" cy="913"/>
                  <a:chOff x="12315" y="13225"/>
                  <a:chExt cx="2775" cy="913"/>
                </a:xfrm>
              </p:grpSpPr>
              <p:sp>
                <p:nvSpPr>
                  <p:cNvPr id="296" name="Line 27">
                    <a:extLst>
                      <a:ext uri="{FF2B5EF4-FFF2-40B4-BE49-F238E27FC236}">
                        <a16:creationId xmlns:a16="http://schemas.microsoft.com/office/drawing/2014/main" id="{73F94F66-30C4-DD47-A1F3-8FC6B19EB61B}"/>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7" name="Line 28">
                    <a:extLst>
                      <a:ext uri="{FF2B5EF4-FFF2-40B4-BE49-F238E27FC236}">
                        <a16:creationId xmlns:a16="http://schemas.microsoft.com/office/drawing/2014/main" id="{5CF9459B-BF29-474D-BD49-51BFB74A167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94" name="Line 29">
                  <a:extLst>
                    <a:ext uri="{FF2B5EF4-FFF2-40B4-BE49-F238E27FC236}">
                      <a16:creationId xmlns:a16="http://schemas.microsoft.com/office/drawing/2014/main" id="{C83DFF49-AFA9-B447-8725-97F2F7C2664C}"/>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Line 30">
                  <a:extLst>
                    <a:ext uri="{FF2B5EF4-FFF2-40B4-BE49-F238E27FC236}">
                      <a16:creationId xmlns:a16="http://schemas.microsoft.com/office/drawing/2014/main" id="{9326AF50-13D7-574E-AFF2-CD2DDBD17BD8}"/>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02" name="Group 35">
                <a:extLst>
                  <a:ext uri="{FF2B5EF4-FFF2-40B4-BE49-F238E27FC236}">
                    <a16:creationId xmlns:a16="http://schemas.microsoft.com/office/drawing/2014/main" id="{22FDE4C6-35BE-AD41-8733-199E0B0C3987}"/>
                  </a:ext>
                </a:extLst>
              </p:cNvPr>
              <p:cNvGrpSpPr>
                <a:grpSpLocks/>
              </p:cNvGrpSpPr>
              <p:nvPr/>
            </p:nvGrpSpPr>
            <p:grpSpPr bwMode="auto">
              <a:xfrm>
                <a:off x="4469040" y="4319136"/>
                <a:ext cx="1466850" cy="606425"/>
                <a:chOff x="12502" y="21425"/>
                <a:chExt cx="3400" cy="1025"/>
              </a:xfrm>
            </p:grpSpPr>
            <p:sp>
              <p:nvSpPr>
                <p:cNvPr id="303" name="Line 36">
                  <a:extLst>
                    <a:ext uri="{FF2B5EF4-FFF2-40B4-BE49-F238E27FC236}">
                      <a16:creationId xmlns:a16="http://schemas.microsoft.com/office/drawing/2014/main" id="{C65011A2-C10F-4E4E-950F-6344F3BFE55D}"/>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4" name="Freeform 37">
                  <a:extLst>
                    <a:ext uri="{FF2B5EF4-FFF2-40B4-BE49-F238E27FC236}">
                      <a16:creationId xmlns:a16="http://schemas.microsoft.com/office/drawing/2014/main" id="{4BC1F15A-0B55-9B41-BB0E-8078C84DD8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5" name="Group 38">
                  <a:extLst>
                    <a:ext uri="{FF2B5EF4-FFF2-40B4-BE49-F238E27FC236}">
                      <a16:creationId xmlns:a16="http://schemas.microsoft.com/office/drawing/2014/main" id="{C74149F6-2BD9-1547-B14C-69B2E641BDFF}"/>
                    </a:ext>
                  </a:extLst>
                </p:cNvPr>
                <p:cNvGrpSpPr>
                  <a:grpSpLocks/>
                </p:cNvGrpSpPr>
                <p:nvPr/>
              </p:nvGrpSpPr>
              <p:grpSpPr bwMode="auto">
                <a:xfrm>
                  <a:off x="12815" y="21425"/>
                  <a:ext cx="2776" cy="913"/>
                  <a:chOff x="12315" y="13225"/>
                  <a:chExt cx="2775" cy="913"/>
                </a:xfrm>
              </p:grpSpPr>
              <p:sp>
                <p:nvSpPr>
                  <p:cNvPr id="308" name="Line 39">
                    <a:extLst>
                      <a:ext uri="{FF2B5EF4-FFF2-40B4-BE49-F238E27FC236}">
                        <a16:creationId xmlns:a16="http://schemas.microsoft.com/office/drawing/2014/main" id="{59CC4175-88B4-8C40-B032-807D24CE2432}"/>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9" name="Line 40">
                    <a:extLst>
                      <a:ext uri="{FF2B5EF4-FFF2-40B4-BE49-F238E27FC236}">
                        <a16:creationId xmlns:a16="http://schemas.microsoft.com/office/drawing/2014/main" id="{2A62733E-86E9-C64F-8671-78D818E6BEB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06" name="Line 41">
                  <a:extLst>
                    <a:ext uri="{FF2B5EF4-FFF2-40B4-BE49-F238E27FC236}">
                      <a16:creationId xmlns:a16="http://schemas.microsoft.com/office/drawing/2014/main" id="{11893E37-487E-1C43-93FA-50C9B2770C22}"/>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Line 42">
                  <a:extLst>
                    <a:ext uri="{FF2B5EF4-FFF2-40B4-BE49-F238E27FC236}">
                      <a16:creationId xmlns:a16="http://schemas.microsoft.com/office/drawing/2014/main" id="{30CC5948-C914-3749-A6FB-7CBA6CEFC2F4}"/>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0" name="Group 43">
                <a:extLst>
                  <a:ext uri="{FF2B5EF4-FFF2-40B4-BE49-F238E27FC236}">
                    <a16:creationId xmlns:a16="http://schemas.microsoft.com/office/drawing/2014/main" id="{EF1CBAE6-6435-1B41-BF0D-D5BDA59F7DBF}"/>
                  </a:ext>
                </a:extLst>
              </p:cNvPr>
              <p:cNvGrpSpPr>
                <a:grpSpLocks/>
              </p:cNvGrpSpPr>
              <p:nvPr/>
            </p:nvGrpSpPr>
            <p:grpSpPr bwMode="auto">
              <a:xfrm>
                <a:off x="4480153" y="4569961"/>
                <a:ext cx="1466850" cy="606425"/>
                <a:chOff x="12502" y="21425"/>
                <a:chExt cx="3400" cy="1025"/>
              </a:xfrm>
            </p:grpSpPr>
            <p:sp>
              <p:nvSpPr>
                <p:cNvPr id="311" name="Line 44">
                  <a:extLst>
                    <a:ext uri="{FF2B5EF4-FFF2-40B4-BE49-F238E27FC236}">
                      <a16:creationId xmlns:a16="http://schemas.microsoft.com/office/drawing/2014/main" id="{F14701CF-76F1-2A4D-B2B4-A5BD8ECC327A}"/>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2" name="Freeform 45">
                  <a:extLst>
                    <a:ext uri="{FF2B5EF4-FFF2-40B4-BE49-F238E27FC236}">
                      <a16:creationId xmlns:a16="http://schemas.microsoft.com/office/drawing/2014/main" id="{731F34A3-5536-D645-BFF8-86128FA9A642}"/>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3" name="Group 46">
                  <a:extLst>
                    <a:ext uri="{FF2B5EF4-FFF2-40B4-BE49-F238E27FC236}">
                      <a16:creationId xmlns:a16="http://schemas.microsoft.com/office/drawing/2014/main" id="{85521E25-61DD-F442-81A5-F4A019724E19}"/>
                    </a:ext>
                  </a:extLst>
                </p:cNvPr>
                <p:cNvGrpSpPr>
                  <a:grpSpLocks/>
                </p:cNvGrpSpPr>
                <p:nvPr/>
              </p:nvGrpSpPr>
              <p:grpSpPr bwMode="auto">
                <a:xfrm>
                  <a:off x="12815" y="21425"/>
                  <a:ext cx="2776" cy="913"/>
                  <a:chOff x="12315" y="13225"/>
                  <a:chExt cx="2775" cy="913"/>
                </a:xfrm>
              </p:grpSpPr>
              <p:sp>
                <p:nvSpPr>
                  <p:cNvPr id="316" name="Line 47">
                    <a:extLst>
                      <a:ext uri="{FF2B5EF4-FFF2-40B4-BE49-F238E27FC236}">
                        <a16:creationId xmlns:a16="http://schemas.microsoft.com/office/drawing/2014/main" id="{1A001C50-CAEA-3442-AFBA-E51180AC45BE}"/>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7" name="Line 48">
                    <a:extLst>
                      <a:ext uri="{FF2B5EF4-FFF2-40B4-BE49-F238E27FC236}">
                        <a16:creationId xmlns:a16="http://schemas.microsoft.com/office/drawing/2014/main" id="{37926C33-0CD4-CD45-BDFA-BADA6AC2CF0C}"/>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4" name="Line 49">
                  <a:extLst>
                    <a:ext uri="{FF2B5EF4-FFF2-40B4-BE49-F238E27FC236}">
                      <a16:creationId xmlns:a16="http://schemas.microsoft.com/office/drawing/2014/main" id="{2F091D1F-079B-8B42-8F5F-7A038D533AEE}"/>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5" name="Line 50">
                  <a:extLst>
                    <a:ext uri="{FF2B5EF4-FFF2-40B4-BE49-F238E27FC236}">
                      <a16:creationId xmlns:a16="http://schemas.microsoft.com/office/drawing/2014/main" id="{5D3DE632-11F8-E547-996E-81F2B81B1B96}"/>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8" name="Line 51">
                <a:extLst>
                  <a:ext uri="{FF2B5EF4-FFF2-40B4-BE49-F238E27FC236}">
                    <a16:creationId xmlns:a16="http://schemas.microsoft.com/office/drawing/2014/main" id="{DB7CC19A-0A6A-DC4D-BED1-5955B59496B3}"/>
                  </a:ext>
                </a:extLst>
              </p:cNvPr>
              <p:cNvSpPr>
                <a:spLocks noChangeShapeType="1"/>
              </p:cNvSpPr>
              <p:nvPr/>
            </p:nvSpPr>
            <p:spPr bwMode="auto">
              <a:xfrm flipV="1">
                <a:off x="4630965" y="3646036"/>
                <a:ext cx="2065338"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5DE6FBFC-B25F-574B-9C74-BFE13D65297A}"/>
                </a:ext>
              </a:extLst>
            </p:cNvPr>
            <p:cNvGrpSpPr/>
            <p:nvPr/>
          </p:nvGrpSpPr>
          <p:grpSpPr>
            <a:xfrm>
              <a:off x="1782990" y="1417186"/>
              <a:ext cx="8797925" cy="2974975"/>
              <a:chOff x="1782990" y="1417186"/>
              <a:chExt cx="8797925" cy="2974975"/>
            </a:xfrm>
          </p:grpSpPr>
          <p:sp>
            <p:nvSpPr>
              <p:cNvPr id="270" name="Line 3">
                <a:extLst>
                  <a:ext uri="{FF2B5EF4-FFF2-40B4-BE49-F238E27FC236}">
                    <a16:creationId xmlns:a16="http://schemas.microsoft.com/office/drawing/2014/main" id="{8578E745-D056-4142-B481-0269A613480E}"/>
                  </a:ext>
                </a:extLst>
              </p:cNvPr>
              <p:cNvSpPr>
                <a:spLocks noChangeShapeType="1"/>
              </p:cNvSpPr>
              <p:nvPr/>
            </p:nvSpPr>
            <p:spPr bwMode="auto">
              <a:xfrm>
                <a:off x="4608740" y="1966461"/>
                <a:ext cx="2082800"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4" name="Text Box 7">
                <a:extLst>
                  <a:ext uri="{FF2B5EF4-FFF2-40B4-BE49-F238E27FC236}">
                    <a16:creationId xmlns:a16="http://schemas.microsoft.com/office/drawing/2014/main" id="{275A02AE-605A-8841-9D53-53820A5CF657}"/>
                  </a:ext>
                </a:extLst>
              </p:cNvPr>
              <p:cNvSpPr txBox="1">
                <a:spLocks noChangeArrowheads="1"/>
              </p:cNvSpPr>
              <p:nvPr/>
            </p:nvSpPr>
            <p:spPr bwMode="auto">
              <a:xfrm>
                <a:off x="4138840" y="1417186"/>
                <a:ext cx="1042988"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5" name="Text Box 8">
                <a:extLst>
                  <a:ext uri="{FF2B5EF4-FFF2-40B4-BE49-F238E27FC236}">
                    <a16:creationId xmlns:a16="http://schemas.microsoft.com/office/drawing/2014/main" id="{27A750B8-38FA-9A48-B75F-4D9DAA80B3C8}"/>
                  </a:ext>
                </a:extLst>
              </p:cNvPr>
              <p:cNvSpPr txBox="1">
                <a:spLocks noChangeArrowheads="1"/>
              </p:cNvSpPr>
              <p:nvPr/>
            </p:nvSpPr>
            <p:spPr bwMode="auto">
              <a:xfrm>
                <a:off x="6167665" y="1417186"/>
                <a:ext cx="1108075"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6" name="Line 9">
                <a:extLst>
                  <a:ext uri="{FF2B5EF4-FFF2-40B4-BE49-F238E27FC236}">
                    <a16:creationId xmlns:a16="http://schemas.microsoft.com/office/drawing/2014/main" id="{9EF9145B-0631-6D40-844E-0FEE146AD807}"/>
                  </a:ext>
                </a:extLst>
              </p:cNvPr>
              <p:cNvSpPr>
                <a:spLocks noChangeShapeType="1"/>
              </p:cNvSpPr>
              <p:nvPr/>
            </p:nvSpPr>
            <p:spPr bwMode="auto">
              <a:xfrm>
                <a:off x="4619853" y="1961699"/>
                <a:ext cx="2049462"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0">
                <a:extLst>
                  <a:ext uri="{FF2B5EF4-FFF2-40B4-BE49-F238E27FC236}">
                    <a16:creationId xmlns:a16="http://schemas.microsoft.com/office/drawing/2014/main" id="{89818B7B-1767-9D41-8631-8A3B93FF67C3}"/>
                  </a:ext>
                </a:extLst>
              </p:cNvPr>
              <p:cNvSpPr>
                <a:spLocks noChangeShapeType="1"/>
              </p:cNvSpPr>
              <p:nvPr/>
            </p:nvSpPr>
            <p:spPr bwMode="auto">
              <a:xfrm>
                <a:off x="4626203" y="4093711"/>
                <a:ext cx="2049462"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11">
                <a:extLst>
                  <a:ext uri="{FF2B5EF4-FFF2-40B4-BE49-F238E27FC236}">
                    <a16:creationId xmlns:a16="http://schemas.microsoft.com/office/drawing/2014/main" id="{7C53C3B4-7876-5B43-ABD7-074C37F12BE6}"/>
                  </a:ext>
                </a:extLst>
              </p:cNvPr>
              <p:cNvSpPr>
                <a:spLocks/>
              </p:cNvSpPr>
              <p:nvPr/>
            </p:nvSpPr>
            <p:spPr bwMode="auto">
              <a:xfrm>
                <a:off x="4603978" y="1958524"/>
                <a:ext cx="2087562" cy="1169987"/>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Line 12">
                <a:extLst>
                  <a:ext uri="{FF2B5EF4-FFF2-40B4-BE49-F238E27FC236}">
                    <a16:creationId xmlns:a16="http://schemas.microsoft.com/office/drawing/2014/main" id="{A956E0A5-AC1B-5447-84D9-4593A3E93C16}"/>
                  </a:ext>
                </a:extLst>
              </p:cNvPr>
              <p:cNvSpPr>
                <a:spLocks noChangeShapeType="1"/>
              </p:cNvSpPr>
              <p:nvPr/>
            </p:nvSpPr>
            <p:spPr bwMode="auto">
              <a:xfrm flipH="1">
                <a:off x="4469040" y="1958524"/>
                <a:ext cx="123825" cy="3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Line 13">
                <a:extLst>
                  <a:ext uri="{FF2B5EF4-FFF2-40B4-BE49-F238E27FC236}">
                    <a16:creationId xmlns:a16="http://schemas.microsoft.com/office/drawing/2014/main" id="{4E911566-59D1-CB47-B826-2D5CA791D0B9}"/>
                  </a:ext>
                </a:extLst>
              </p:cNvPr>
              <p:cNvSpPr>
                <a:spLocks noChangeShapeType="1"/>
              </p:cNvSpPr>
              <p:nvPr/>
            </p:nvSpPr>
            <p:spPr bwMode="auto">
              <a:xfrm flipH="1">
                <a:off x="4469040" y="2202999"/>
                <a:ext cx="12382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1" name="Text Box 14">
                <a:extLst>
                  <a:ext uri="{FF2B5EF4-FFF2-40B4-BE49-F238E27FC236}">
                    <a16:creationId xmlns:a16="http://schemas.microsoft.com/office/drawing/2014/main" id="{445CA97C-CB18-2644-916B-02A60272C884}"/>
                  </a:ext>
                </a:extLst>
              </p:cNvPr>
              <p:cNvSpPr txBox="1">
                <a:spLocks noChangeArrowheads="1"/>
              </p:cNvSpPr>
              <p:nvPr/>
            </p:nvSpPr>
            <p:spPr bwMode="auto">
              <a:xfrm>
                <a:off x="3687990" y="2942774"/>
                <a:ext cx="9652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RTT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2" name="Line 15">
                <a:extLst>
                  <a:ext uri="{FF2B5EF4-FFF2-40B4-BE49-F238E27FC236}">
                    <a16:creationId xmlns:a16="http://schemas.microsoft.com/office/drawing/2014/main" id="{05D08CE0-2B2A-6943-A3AF-E51CE2FDFD3C}"/>
                  </a:ext>
                </a:extLst>
              </p:cNvPr>
              <p:cNvSpPr>
                <a:spLocks noChangeShapeType="1"/>
              </p:cNvSpPr>
              <p:nvPr/>
            </p:nvSpPr>
            <p:spPr bwMode="auto">
              <a:xfrm>
                <a:off x="4502378" y="3253924"/>
                <a:ext cx="9525" cy="8207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3" name="Line 16">
                <a:extLst>
                  <a:ext uri="{FF2B5EF4-FFF2-40B4-BE49-F238E27FC236}">
                    <a16:creationId xmlns:a16="http://schemas.microsoft.com/office/drawing/2014/main" id="{E60C4BA4-F185-6C4D-81D1-73276FF1E040}"/>
                  </a:ext>
                </a:extLst>
              </p:cNvPr>
              <p:cNvSpPr>
                <a:spLocks noChangeShapeType="1"/>
              </p:cNvSpPr>
              <p:nvPr/>
            </p:nvSpPr>
            <p:spPr bwMode="auto">
              <a:xfrm flipV="1">
                <a:off x="4507140" y="2225224"/>
                <a:ext cx="1588" cy="7762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Text Box 17">
                <a:extLst>
                  <a:ext uri="{FF2B5EF4-FFF2-40B4-BE49-F238E27FC236}">
                    <a16:creationId xmlns:a16="http://schemas.microsoft.com/office/drawing/2014/main" id="{2D2A4BCC-1CF4-BE4F-9159-6547BADEC7D1}"/>
                  </a:ext>
                </a:extLst>
              </p:cNvPr>
              <p:cNvSpPr txBox="1">
                <a:spLocks noChangeArrowheads="1"/>
              </p:cNvSpPr>
              <p:nvPr/>
            </p:nvSpPr>
            <p:spPr bwMode="auto">
              <a:xfrm>
                <a:off x="1782990" y="2041074"/>
                <a:ext cx="2740025"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transmitted, 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5" name="Line 18">
                <a:extLst>
                  <a:ext uri="{FF2B5EF4-FFF2-40B4-BE49-F238E27FC236}">
                    <a16:creationId xmlns:a16="http://schemas.microsoft.com/office/drawing/2014/main" id="{7DA72F70-6275-E44B-B3B2-867A077BBE1F}"/>
                  </a:ext>
                </a:extLst>
              </p:cNvPr>
              <p:cNvSpPr>
                <a:spLocks noChangeShapeType="1"/>
              </p:cNvSpPr>
              <p:nvPr/>
            </p:nvSpPr>
            <p:spPr bwMode="auto">
              <a:xfrm flipH="1">
                <a:off x="6669315" y="2884036"/>
                <a:ext cx="1254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Text Box 19">
                <a:extLst>
                  <a:ext uri="{FF2B5EF4-FFF2-40B4-BE49-F238E27FC236}">
                    <a16:creationId xmlns:a16="http://schemas.microsoft.com/office/drawing/2014/main" id="{090538B9-64B8-8249-A097-902A990BDC61}"/>
                  </a:ext>
                </a:extLst>
              </p:cNvPr>
              <p:cNvSpPr txBox="1">
                <a:spLocks noChangeArrowheads="1"/>
              </p:cNvSpPr>
              <p:nvPr/>
            </p:nvSpPr>
            <p:spPr bwMode="auto">
              <a:xfrm>
                <a:off x="6745515" y="2706236"/>
                <a:ext cx="26416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7" name="Line 20">
                <a:extLst>
                  <a:ext uri="{FF2B5EF4-FFF2-40B4-BE49-F238E27FC236}">
                    <a16:creationId xmlns:a16="http://schemas.microsoft.com/office/drawing/2014/main" id="{43859A12-C8B1-7F4C-996B-A2335F971C54}"/>
                  </a:ext>
                </a:extLst>
              </p:cNvPr>
              <p:cNvSpPr>
                <a:spLocks noChangeShapeType="1"/>
              </p:cNvSpPr>
              <p:nvPr/>
            </p:nvSpPr>
            <p:spPr bwMode="auto">
              <a:xfrm>
                <a:off x="6691540" y="3134861"/>
                <a:ext cx="1190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8" name="Text Box 21">
                <a:extLst>
                  <a:ext uri="{FF2B5EF4-FFF2-40B4-BE49-F238E27FC236}">
                    <a16:creationId xmlns:a16="http://schemas.microsoft.com/office/drawing/2014/main" id="{D5887813-0036-6B4B-A7D4-5F561E3F1047}"/>
                  </a:ext>
                </a:extLst>
              </p:cNvPr>
              <p:cNvSpPr txBox="1">
                <a:spLocks noChangeArrowheads="1"/>
              </p:cNvSpPr>
              <p:nvPr/>
            </p:nvSpPr>
            <p:spPr bwMode="auto">
              <a:xfrm>
                <a:off x="6750278" y="2958649"/>
                <a:ext cx="358140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9" name="Text Box 22">
                <a:extLst>
                  <a:ext uri="{FF2B5EF4-FFF2-40B4-BE49-F238E27FC236}">
                    <a16:creationId xmlns:a16="http://schemas.microsoft.com/office/drawing/2014/main" id="{FCD4E8AC-1B13-DA41-948F-91A83864962E}"/>
                  </a:ext>
                </a:extLst>
              </p:cNvPr>
              <p:cNvSpPr txBox="1">
                <a:spLocks noChangeArrowheads="1"/>
              </p:cNvSpPr>
              <p:nvPr/>
            </p:nvSpPr>
            <p:spPr bwMode="auto">
              <a:xfrm>
                <a:off x="1930628" y="3750811"/>
                <a:ext cx="26352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t = RTT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98" name="Freeform 31">
                <a:extLst>
                  <a:ext uri="{FF2B5EF4-FFF2-40B4-BE49-F238E27FC236}">
                    <a16:creationId xmlns:a16="http://schemas.microsoft.com/office/drawing/2014/main" id="{F38321EB-FAE2-904A-9B81-21D0186CBC57}"/>
                  </a:ext>
                </a:extLst>
              </p:cNvPr>
              <p:cNvSpPr>
                <a:spLocks/>
              </p:cNvSpPr>
              <p:nvPr/>
            </p:nvSpPr>
            <p:spPr bwMode="auto">
              <a:xfrm>
                <a:off x="4608740" y="2210936"/>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Freeform 32">
                <a:extLst>
                  <a:ext uri="{FF2B5EF4-FFF2-40B4-BE49-F238E27FC236}">
                    <a16:creationId xmlns:a16="http://schemas.microsoft.com/office/drawing/2014/main" id="{FBE57882-6BB0-FB42-8297-3020DB77FC4F}"/>
                  </a:ext>
                </a:extLst>
              </p:cNvPr>
              <p:cNvSpPr>
                <a:spLocks/>
              </p:cNvSpPr>
              <p:nvPr/>
            </p:nvSpPr>
            <p:spPr bwMode="auto">
              <a:xfrm>
                <a:off x="4608740" y="2461761"/>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Line 33">
                <a:extLst>
                  <a:ext uri="{FF2B5EF4-FFF2-40B4-BE49-F238E27FC236}">
                    <a16:creationId xmlns:a16="http://schemas.microsoft.com/office/drawing/2014/main" id="{FEACB0C4-D684-9C47-A7A0-8FB12C2D6D5C}"/>
                  </a:ext>
                </a:extLst>
              </p:cNvPr>
              <p:cNvSpPr>
                <a:spLocks noChangeShapeType="1"/>
              </p:cNvSpPr>
              <p:nvPr/>
            </p:nvSpPr>
            <p:spPr bwMode="auto">
              <a:xfrm flipV="1">
                <a:off x="4626203" y="3142799"/>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Line 34">
                <a:extLst>
                  <a:ext uri="{FF2B5EF4-FFF2-40B4-BE49-F238E27FC236}">
                    <a16:creationId xmlns:a16="http://schemas.microsoft.com/office/drawing/2014/main" id="{B381B3DB-0359-7246-93D3-750B1DF80082}"/>
                  </a:ext>
                </a:extLst>
              </p:cNvPr>
              <p:cNvSpPr>
                <a:spLocks noChangeShapeType="1"/>
              </p:cNvSpPr>
              <p:nvPr/>
            </p:nvSpPr>
            <p:spPr bwMode="auto">
              <a:xfrm flipV="1">
                <a:off x="4626203" y="3393624"/>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9" name="Text Box 52">
                <a:extLst>
                  <a:ext uri="{FF2B5EF4-FFF2-40B4-BE49-F238E27FC236}">
                    <a16:creationId xmlns:a16="http://schemas.microsoft.com/office/drawing/2014/main" id="{7C41A37A-EA25-6B42-B8A7-D7B83D33521A}"/>
                  </a:ext>
                </a:extLst>
              </p:cNvPr>
              <p:cNvSpPr txBox="1">
                <a:spLocks noChangeArrowheads="1"/>
              </p:cNvSpPr>
              <p:nvPr/>
            </p:nvSpPr>
            <p:spPr bwMode="auto">
              <a:xfrm>
                <a:off x="6747103" y="3212649"/>
                <a:ext cx="3833812"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2</a:t>
                </a:r>
                <a:r>
                  <a:rPr kumimoji="0" lang="en-US" altLang="en-US" sz="1600" b="0" i="0" u="none" strike="noStrike" kern="1200" cap="none" spc="0" normalizeH="0" baseline="30000" noProof="0">
                    <a:ln>
                      <a:noFill/>
                    </a:ln>
                    <a:solidFill>
                      <a:srgbClr val="000000"/>
                    </a:solidFill>
                    <a:effectLst/>
                    <a:uLnTx/>
                    <a:uFillTx/>
                    <a:latin typeface="Arial" panose="020B0604020202020204" pitchFamily="34" charset="0"/>
                    <a:ea typeface="ＭＳ Ｐゴシック" panose="020B0600070205080204" pitchFamily="34" charset="-128"/>
                    <a:cs typeface="+mn-cs"/>
                  </a:rPr>
                  <a:t>nd</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320" name="Line 53">
                <a:extLst>
                  <a:ext uri="{FF2B5EF4-FFF2-40B4-BE49-F238E27FC236}">
                    <a16:creationId xmlns:a16="http://schemas.microsoft.com/office/drawing/2014/main" id="{87E7DB36-E98C-7E44-A72B-F7EAC66CB01A}"/>
                  </a:ext>
                </a:extLst>
              </p:cNvPr>
              <p:cNvSpPr>
                <a:spLocks noChangeShapeType="1"/>
              </p:cNvSpPr>
              <p:nvPr/>
            </p:nvSpPr>
            <p:spPr bwMode="auto">
              <a:xfrm flipV="1">
                <a:off x="6691540" y="3371399"/>
                <a:ext cx="112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1" name="Line 54">
                <a:extLst>
                  <a:ext uri="{FF2B5EF4-FFF2-40B4-BE49-F238E27FC236}">
                    <a16:creationId xmlns:a16="http://schemas.microsoft.com/office/drawing/2014/main" id="{6F1B7C9A-215A-474C-BA01-5D7C9727191A}"/>
                  </a:ext>
                </a:extLst>
              </p:cNvPr>
              <p:cNvSpPr>
                <a:spLocks noChangeShapeType="1"/>
              </p:cNvSpPr>
              <p:nvPr/>
            </p:nvSpPr>
            <p:spPr bwMode="auto">
              <a:xfrm flipV="1">
                <a:off x="6702653" y="3623811"/>
                <a:ext cx="1127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Text Box 55">
                <a:extLst>
                  <a:ext uri="{FF2B5EF4-FFF2-40B4-BE49-F238E27FC236}">
                    <a16:creationId xmlns:a16="http://schemas.microsoft.com/office/drawing/2014/main" id="{2CD16A00-05F1-344E-A3E7-C5304F7F9228}"/>
                  </a:ext>
                </a:extLst>
              </p:cNvPr>
              <p:cNvSpPr txBox="1">
                <a:spLocks noChangeArrowheads="1"/>
              </p:cNvSpPr>
              <p:nvPr/>
            </p:nvSpPr>
            <p:spPr bwMode="auto">
              <a:xfrm>
                <a:off x="6742340" y="3446011"/>
                <a:ext cx="383857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3</a:t>
                </a:r>
                <a:r>
                  <a:rPr kumimoji="0" lang="en-US" altLang="en-US" sz="1600" b="0" i="0" u="none" strike="noStrike" kern="1200" cap="none" spc="0" normalizeH="0" baseline="3000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7B6176C9-7176-F240-9157-3D2494A14415}"/>
              </a:ext>
            </a:extLst>
          </p:cNvPr>
          <p:cNvGrpSpPr/>
          <p:nvPr/>
        </p:nvGrpSpPr>
        <p:grpSpPr>
          <a:xfrm>
            <a:off x="6955065" y="4341361"/>
            <a:ext cx="3460750" cy="1145039"/>
            <a:chOff x="6955065" y="4341361"/>
            <a:chExt cx="3460750" cy="1145039"/>
          </a:xfrm>
        </p:grpSpPr>
        <p:sp>
          <p:nvSpPr>
            <p:cNvPr id="323" name="Text Box 57">
              <a:extLst>
                <a:ext uri="{FF2B5EF4-FFF2-40B4-BE49-F238E27FC236}">
                  <a16:creationId xmlns:a16="http://schemas.microsoft.com/office/drawing/2014/main" id="{FB511FDF-D49A-204F-9558-B726F99E69A7}"/>
                </a:ext>
              </a:extLst>
            </p:cNvPr>
            <p:cNvSpPr txBox="1">
              <a:spLocks noChangeArrowheads="1"/>
            </p:cNvSpPr>
            <p:nvPr/>
          </p:nvSpPr>
          <p:spPr bwMode="auto">
            <a:xfrm>
              <a:off x="6955065" y="4341361"/>
              <a:ext cx="3460750" cy="7016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3-packet pipelining increases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 utilization by a factor of 3!</a:t>
              </a:r>
            </a:p>
          </p:txBody>
        </p:sp>
        <p:sp>
          <p:nvSpPr>
            <p:cNvPr id="324" name="Line 58">
              <a:extLst>
                <a:ext uri="{FF2B5EF4-FFF2-40B4-BE49-F238E27FC236}">
                  <a16:creationId xmlns:a16="http://schemas.microsoft.com/office/drawing/2014/main" id="{D6D6E111-408F-FB4E-BDCF-4A37A9DB381A}"/>
                </a:ext>
              </a:extLst>
            </p:cNvPr>
            <p:cNvSpPr>
              <a:spLocks noChangeShapeType="1"/>
            </p:cNvSpPr>
            <p:nvPr/>
          </p:nvSpPr>
          <p:spPr bwMode="auto">
            <a:xfrm>
              <a:off x="7948840" y="5009699"/>
              <a:ext cx="1360" cy="476701"/>
            </a:xfrm>
            <a:prstGeom prst="line">
              <a:avLst/>
            </a:prstGeom>
            <a:noFill/>
            <a:ln w="952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aphicFrame>
        <p:nvGraphicFramePr>
          <p:cNvPr id="325" name="Object 61">
            <a:extLst>
              <a:ext uri="{FF2B5EF4-FFF2-40B4-BE49-F238E27FC236}">
                <a16:creationId xmlns:a16="http://schemas.microsoft.com/office/drawing/2014/main" id="{A3FC3780-5690-F049-A6E0-28EEB6C29DDD}"/>
              </a:ext>
            </a:extLst>
          </p:cNvPr>
          <p:cNvGraphicFramePr>
            <a:graphicFrameLocks noChangeAspect="1"/>
          </p:cNvGraphicFramePr>
          <p:nvPr/>
        </p:nvGraphicFramePr>
        <p:xfrm>
          <a:off x="2992665" y="5276399"/>
          <a:ext cx="6748463" cy="933450"/>
        </p:xfrm>
        <a:graphic>
          <a:graphicData uri="http://schemas.openxmlformats.org/presentationml/2006/ole">
            <mc:AlternateContent xmlns:mc="http://schemas.openxmlformats.org/markup-compatibility/2006">
              <mc:Choice xmlns:v="urn:schemas-microsoft-com:vml" Requires="v">
                <p:oleObj spid="_x0000_s2049" name="Picture" r:id="rId4" imgW="2578100" imgH="355600" progId="Word.Picture.8">
                  <p:embed/>
                </p:oleObj>
              </mc:Choice>
              <mc:Fallback>
                <p:oleObj name="Picture" r:id="rId4" imgW="2578100" imgH="355600" progId="Word.Picture.8">
                  <p:embed/>
                  <p:pic>
                    <p:nvPicPr>
                      <p:cNvPr id="325" name="Object 61">
                        <a:extLst>
                          <a:ext uri="{FF2B5EF4-FFF2-40B4-BE49-F238E27FC236}">
                            <a16:creationId xmlns:a16="http://schemas.microsoft.com/office/drawing/2014/main" id="{A3FC3780-5690-F049-A6E0-28EEB6C29D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92665" y="5276399"/>
                        <a:ext cx="6748463"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31635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25"/>
                                        </p:tgtEl>
                                        <p:attrNameLst>
                                          <p:attrName>style.visibility</p:attrName>
                                        </p:attrNameLst>
                                      </p:cBhvr>
                                      <p:to>
                                        <p:strVal val="visible"/>
                                      </p:to>
                                    </p:set>
                                    <p:animEffect transition="in" filter="dissolve">
                                      <p:cBhvr>
                                        <p:cTn id="12" dur="500"/>
                                        <p:tgtEl>
                                          <p:spTgt spid="32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A046D-38A0-4C4D-89C5-98A73D6176B8}"/>
              </a:ext>
            </a:extLst>
          </p:cNvPr>
          <p:cNvSpPr/>
          <p:nvPr/>
        </p:nvSpPr>
        <p:spPr>
          <a:xfrm>
            <a:off x="2766060" y="3200400"/>
            <a:ext cx="2480310" cy="674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a:t>
            </a:r>
            <a:endParaRPr lang="en-US" sz="4400" dirty="0"/>
          </a:p>
        </p:txBody>
      </p:sp>
      <p:sp>
        <p:nvSpPr>
          <p:cNvPr id="6" name="Rectangle 3">
            <a:extLst>
              <a:ext uri="{FF2B5EF4-FFF2-40B4-BE49-F238E27FC236}">
                <a16:creationId xmlns:a16="http://schemas.microsoft.com/office/drawing/2014/main" id="{1D02EA8C-0D47-4345-907B-176DCE82FE33}"/>
              </a:ext>
            </a:extLst>
          </p:cNvPr>
          <p:cNvSpPr txBox="1">
            <a:spLocks noChangeArrowheads="1"/>
          </p:cNvSpPr>
          <p:nvPr/>
        </p:nvSpPr>
        <p:spPr>
          <a:xfrm>
            <a:off x="938540" y="1295239"/>
            <a:ext cx="11077752" cy="13960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 of up to N, consecutive transmitted but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pkts </a:t>
            </a:r>
          </a:p>
          <a:p>
            <a:pPr marL="815975" marR="0" lvl="1" indent="-3429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k-bit seq # in pkt header</a:t>
            </a:r>
          </a:p>
          <a:p>
            <a:pPr marL="695325" marR="0" lvl="1"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8" name="Picture 4" descr="gbn_seqnum">
            <a:extLst>
              <a:ext uri="{FF2B5EF4-FFF2-40B4-BE49-F238E27FC236}">
                <a16:creationId xmlns:a16="http://schemas.microsoft.com/office/drawing/2014/main" id="{7F787B9F-F0D5-184B-849D-6DD1215CE2A5}"/>
              </a:ext>
            </a:extLst>
          </p:cNvPr>
          <p:cNvPicPr>
            <a:picLocks noChangeAspect="1" noChangeArrowheads="1"/>
          </p:cNvPicPr>
          <p:nvPr/>
        </p:nvPicPr>
        <p:blipFill>
          <a:blip r:embed="rId3">
            <a:alphaModFix amt="83000"/>
            <a:extLst>
              <a:ext uri="{28A0092B-C50C-407E-A947-70E740481C1C}">
                <a14:useLocalDpi xmlns:a14="http://schemas.microsoft.com/office/drawing/2010/main" val="0"/>
              </a:ext>
            </a:extLst>
          </a:blip>
          <a:srcRect/>
          <a:stretch>
            <a:fillRect/>
          </a:stretch>
        </p:blipFill>
        <p:spPr bwMode="auto">
          <a:xfrm>
            <a:off x="1743751" y="2576024"/>
            <a:ext cx="9167471" cy="1845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5">
            <a:extLst>
              <a:ext uri="{FF2B5EF4-FFF2-40B4-BE49-F238E27FC236}">
                <a16:creationId xmlns:a16="http://schemas.microsoft.com/office/drawing/2014/main" id="{5CC992CE-9CC7-5B4F-A0DC-4AE1FB2B5032}"/>
              </a:ext>
            </a:extLst>
          </p:cNvPr>
          <p:cNvSpPr>
            <a:spLocks noChangeArrowheads="1"/>
          </p:cNvSpPr>
          <p:nvPr/>
        </p:nvSpPr>
        <p:spPr bwMode="auto">
          <a:xfrm>
            <a:off x="1057835" y="4782281"/>
            <a:ext cx="11309804" cy="198504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292100" indent="-2921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cumulative ACK: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ACKs all packets up to, including seq #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862013" marR="0" lvl="1" indent="-457200"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receiving 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ove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window forward to begin at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n+1</a:t>
            </a:r>
          </a:p>
          <a:p>
            <a:pPr marL="350838" marR="0" lvl="0" indent="-3397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timer for oldest in-flight packet</a:t>
            </a:r>
          </a:p>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retransmit packet n and all higher seq # packets in window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Tree>
    <p:extLst>
      <p:ext uri="{BB962C8B-B14F-4D97-AF65-F5344CB8AC3E}">
        <p14:creationId xmlns:p14="http://schemas.microsoft.com/office/powerpoint/2010/main" val="2202911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a:t>
            </a:r>
            <a:endParaRPr lang="en-US" sz="4400" dirty="0"/>
          </a:p>
        </p:txBody>
      </p:sp>
      <p:sp>
        <p:nvSpPr>
          <p:cNvPr id="7" name="Rectangle 3">
            <a:extLst>
              <a:ext uri="{FF2B5EF4-FFF2-40B4-BE49-F238E27FC236}">
                <a16:creationId xmlns:a16="http://schemas.microsoft.com/office/drawing/2014/main" id="{D4D350FA-D6D7-FD41-A9BE-7C8ADB1B89FE}"/>
              </a:ext>
            </a:extLst>
          </p:cNvPr>
          <p:cNvSpPr txBox="1">
            <a:spLocks noChangeArrowheads="1"/>
          </p:cNvSpPr>
          <p:nvPr/>
        </p:nvSpPr>
        <p:spPr>
          <a:xfrm>
            <a:off x="803389" y="1374775"/>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so far,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altLang="en-US" sz="2400" b="0" i="0" u="none" strike="noStrike" kern="1200" cap="none" spc="0" normalizeH="0" baseline="0" noProof="0" dirty="0">
              <a:ln>
                <a:noFill/>
              </a:ln>
              <a:solidFill>
                <a:srgbClr val="0013A3"/>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receipt of 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or buffer: an implementation decision</a:t>
            </a:r>
            <a:endPar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grpSp>
        <p:nvGrpSpPr>
          <p:cNvPr id="40" name="Group 39">
            <a:extLst>
              <a:ext uri="{FF2B5EF4-FFF2-40B4-BE49-F238E27FC236}">
                <a16:creationId xmlns:a16="http://schemas.microsoft.com/office/drawing/2014/main" id="{721F1563-4EE6-624A-B419-51472DAFC422}"/>
              </a:ext>
            </a:extLst>
          </p:cNvPr>
          <p:cNvGrpSpPr/>
          <p:nvPr/>
        </p:nvGrpSpPr>
        <p:grpSpPr>
          <a:xfrm>
            <a:off x="965200" y="4368800"/>
            <a:ext cx="10131689" cy="2135212"/>
            <a:chOff x="965200" y="4368800"/>
            <a:chExt cx="10131689" cy="2135212"/>
          </a:xfrm>
        </p:grpSpPr>
        <p:sp>
          <p:nvSpPr>
            <p:cNvPr id="4" name="Rectangle 3">
              <a:extLst>
                <a:ext uri="{FF2B5EF4-FFF2-40B4-BE49-F238E27FC236}">
                  <a16:creationId xmlns:a16="http://schemas.microsoft.com/office/drawing/2014/main" id="{B5C749AC-5A6B-CE44-BD87-CDEAD30D68DC}"/>
                </a:ext>
              </a:extLst>
            </p:cNvPr>
            <p:cNvSpPr/>
            <p:nvPr/>
          </p:nvSpPr>
          <p:spPr>
            <a:xfrm>
              <a:off x="2412281" y="487799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B7AB02A-A4B7-9D4F-A1D7-19D810FD4F54}"/>
                </a:ext>
              </a:extLst>
            </p:cNvPr>
            <p:cNvSpPr/>
            <p:nvPr/>
          </p:nvSpPr>
          <p:spPr>
            <a:xfrm>
              <a:off x="2603500" y="487853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DFBB702-FA2B-A04A-B08F-95DFA12C7EDD}"/>
                </a:ext>
              </a:extLst>
            </p:cNvPr>
            <p:cNvSpPr/>
            <p:nvPr/>
          </p:nvSpPr>
          <p:spPr>
            <a:xfrm>
              <a:off x="2777467" y="4879975"/>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7C745A3-C7DB-3942-A271-0A92B4788494}"/>
                </a:ext>
              </a:extLst>
            </p:cNvPr>
            <p:cNvSpPr/>
            <p:nvPr/>
          </p:nvSpPr>
          <p:spPr>
            <a:xfrm>
              <a:off x="2951434" y="487823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242AB67-120B-794E-928E-64266D32C52D}"/>
                </a:ext>
              </a:extLst>
            </p:cNvPr>
            <p:cNvSpPr/>
            <p:nvPr/>
          </p:nvSpPr>
          <p:spPr>
            <a:xfrm>
              <a:off x="3125401" y="4879676"/>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 name="Rectangle 13">
              <a:extLst>
                <a:ext uri="{FF2B5EF4-FFF2-40B4-BE49-F238E27FC236}">
                  <a16:creationId xmlns:a16="http://schemas.microsoft.com/office/drawing/2014/main" id="{5E626C37-8D68-3743-89DE-5821F910BA38}"/>
                </a:ext>
              </a:extLst>
            </p:cNvPr>
            <p:cNvSpPr/>
            <p:nvPr/>
          </p:nvSpPr>
          <p:spPr>
            <a:xfrm>
              <a:off x="3312307" y="4876800"/>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a:extLst>
                <a:ext uri="{FF2B5EF4-FFF2-40B4-BE49-F238E27FC236}">
                  <a16:creationId xmlns:a16="http://schemas.microsoft.com/office/drawing/2014/main" id="{713FA41E-5B3A-9E42-85D0-F244A9CA09BA}"/>
                </a:ext>
              </a:extLst>
            </p:cNvPr>
            <p:cNvSpPr/>
            <p:nvPr/>
          </p:nvSpPr>
          <p:spPr>
            <a:xfrm>
              <a:off x="4042679" y="487709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 name="Rectangle 18">
              <a:extLst>
                <a:ext uri="{FF2B5EF4-FFF2-40B4-BE49-F238E27FC236}">
                  <a16:creationId xmlns:a16="http://schemas.microsoft.com/office/drawing/2014/main" id="{DC459346-9ED9-4045-B9EF-F21C877F5C71}"/>
                </a:ext>
              </a:extLst>
            </p:cNvPr>
            <p:cNvSpPr/>
            <p:nvPr/>
          </p:nvSpPr>
          <p:spPr>
            <a:xfrm>
              <a:off x="4216646" y="48773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 name="Rectangle 19">
              <a:extLst>
                <a:ext uri="{FF2B5EF4-FFF2-40B4-BE49-F238E27FC236}">
                  <a16:creationId xmlns:a16="http://schemas.microsoft.com/office/drawing/2014/main" id="{F0135D84-780D-1C4B-B705-7166D92BFCB2}"/>
                </a:ext>
              </a:extLst>
            </p:cNvPr>
            <p:cNvSpPr/>
            <p:nvPr/>
          </p:nvSpPr>
          <p:spPr>
            <a:xfrm>
              <a:off x="4394926" y="4877695"/>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 name="Rectangle 20">
              <a:extLst>
                <a:ext uri="{FF2B5EF4-FFF2-40B4-BE49-F238E27FC236}">
                  <a16:creationId xmlns:a16="http://schemas.microsoft.com/office/drawing/2014/main" id="{4C92DF50-BC76-3348-AFB6-0E120E535E9F}"/>
                </a:ext>
              </a:extLst>
            </p:cNvPr>
            <p:cNvSpPr/>
            <p:nvPr/>
          </p:nvSpPr>
          <p:spPr>
            <a:xfrm>
              <a:off x="4573204" y="48770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BD359C03-4942-1F4E-9943-A4770ABD7A5C}"/>
                </a:ext>
              </a:extLst>
            </p:cNvPr>
            <p:cNvSpPr/>
            <p:nvPr/>
          </p:nvSpPr>
          <p:spPr>
            <a:xfrm>
              <a:off x="4738544" y="488260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 name="TextBox 4">
              <a:extLst>
                <a:ext uri="{FF2B5EF4-FFF2-40B4-BE49-F238E27FC236}">
                  <a16:creationId xmlns:a16="http://schemas.microsoft.com/office/drawing/2014/main" id="{24FB1D15-C716-6642-9A8C-FF574649B132}"/>
                </a:ext>
              </a:extLst>
            </p:cNvPr>
            <p:cNvSpPr txBox="1"/>
            <p:nvPr/>
          </p:nvSpPr>
          <p:spPr>
            <a:xfrm>
              <a:off x="3200400" y="5878722"/>
              <a:ext cx="12875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sz="1800" b="0" i="0" u="none" strike="noStrike" kern="1200" cap="none" spc="0" normalizeH="0" baseline="0" noProof="0" dirty="0">
                <a:ln>
                  <a:noFill/>
                </a:ln>
                <a:solidFill>
                  <a:srgbClr val="0013A3"/>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FFDA1BD1-92DD-964D-A4AD-4395424A812F}"/>
                </a:ext>
              </a:extLst>
            </p:cNvPr>
            <p:cNvCxnSpPr/>
            <p:nvPr/>
          </p:nvCxnSpPr>
          <p:spPr>
            <a:xfrm flipV="1">
              <a:off x="3340100" y="5523122"/>
              <a:ext cx="0" cy="46990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14D852D-4652-CD46-A032-5387C52666B7}"/>
                </a:ext>
              </a:extLst>
            </p:cNvPr>
            <p:cNvGrpSpPr/>
            <p:nvPr/>
          </p:nvGrpSpPr>
          <p:grpSpPr>
            <a:xfrm>
              <a:off x="7035081" y="4522877"/>
              <a:ext cx="4061808" cy="1981135"/>
              <a:chOff x="7797081" y="4179977"/>
              <a:chExt cx="4061808" cy="1981135"/>
            </a:xfrm>
          </p:grpSpPr>
          <p:sp>
            <p:nvSpPr>
              <p:cNvPr id="25" name="Rectangle 24">
                <a:extLst>
                  <a:ext uri="{FF2B5EF4-FFF2-40B4-BE49-F238E27FC236}">
                    <a16:creationId xmlns:a16="http://schemas.microsoft.com/office/drawing/2014/main" id="{06E499E9-05E0-2848-A525-BB3AC2E78B77}"/>
                  </a:ext>
                </a:extLst>
              </p:cNvPr>
              <p:cNvSpPr/>
              <p:nvPr/>
            </p:nvSpPr>
            <p:spPr>
              <a:xfrm>
                <a:off x="7797081" y="417997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5E59F90-0AC1-D949-8CB5-B7E829DBDF1B}"/>
                  </a:ext>
                </a:extLst>
              </p:cNvPr>
              <p:cNvSpPr/>
              <p:nvPr/>
            </p:nvSpPr>
            <p:spPr>
              <a:xfrm>
                <a:off x="7797081" y="5565889"/>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0D5C9899-6096-4643-8719-DE793696866F}"/>
                  </a:ext>
                </a:extLst>
              </p:cNvPr>
              <p:cNvSpPr txBox="1"/>
              <p:nvPr/>
            </p:nvSpPr>
            <p:spPr>
              <a:xfrm>
                <a:off x="8089900" y="4279900"/>
                <a:ext cx="209454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received and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B3F847CB-3827-2544-8543-6EF3912864FB}"/>
                  </a:ext>
                </a:extLst>
              </p:cNvPr>
              <p:cNvSpPr txBox="1"/>
              <p:nvPr/>
            </p:nvSpPr>
            <p:spPr>
              <a:xfrm>
                <a:off x="8115300" y="4965700"/>
                <a:ext cx="37435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Out-of-order: received but not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9AF6502-A49B-FB42-8066-694FB04355A3}"/>
                  </a:ext>
                </a:extLst>
              </p:cNvPr>
              <p:cNvSpPr txBox="1"/>
              <p:nvPr/>
            </p:nvSpPr>
            <p:spPr>
              <a:xfrm>
                <a:off x="8089900" y="5664200"/>
                <a:ext cx="1383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Not received</a:t>
                </a:r>
              </a:p>
            </p:txBody>
          </p:sp>
        </p:grpSp>
        <p:sp>
          <p:nvSpPr>
            <p:cNvPr id="32" name="TextBox 31">
              <a:extLst>
                <a:ext uri="{FF2B5EF4-FFF2-40B4-BE49-F238E27FC236}">
                  <a16:creationId xmlns:a16="http://schemas.microsoft.com/office/drawing/2014/main" id="{8AE8A9EC-F9D6-AD41-BDA3-40B447572E22}"/>
                </a:ext>
              </a:extLst>
            </p:cNvPr>
            <p:cNvSpPr txBox="1"/>
            <p:nvPr/>
          </p:nvSpPr>
          <p:spPr>
            <a:xfrm>
              <a:off x="965200" y="4368800"/>
              <a:ext cx="54198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view of sequence number space:</a:t>
              </a:r>
            </a:p>
          </p:txBody>
        </p:sp>
        <p:sp>
          <p:nvSpPr>
            <p:cNvPr id="34" name="Rectangle 33">
              <a:extLst>
                <a:ext uri="{FF2B5EF4-FFF2-40B4-BE49-F238E27FC236}">
                  <a16:creationId xmlns:a16="http://schemas.microsoft.com/office/drawing/2014/main" id="{7C6C7DB5-7268-0B44-A56E-B28CC92134BC}"/>
                </a:ext>
              </a:extLst>
            </p:cNvPr>
            <p:cNvSpPr/>
            <p:nvPr/>
          </p:nvSpPr>
          <p:spPr>
            <a:xfrm>
              <a:off x="7043594" y="5225507"/>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 name="Rectangle 34">
              <a:extLst>
                <a:ext uri="{FF2B5EF4-FFF2-40B4-BE49-F238E27FC236}">
                  <a16:creationId xmlns:a16="http://schemas.microsoft.com/office/drawing/2014/main" id="{AA046972-9F03-F944-BC25-0B2150456151}"/>
                </a:ext>
              </a:extLst>
            </p:cNvPr>
            <p:cNvSpPr/>
            <p:nvPr/>
          </p:nvSpPr>
          <p:spPr>
            <a:xfrm>
              <a:off x="38558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 name="Rectangle 35">
              <a:extLst>
                <a:ext uri="{FF2B5EF4-FFF2-40B4-BE49-F238E27FC236}">
                  <a16:creationId xmlns:a16="http://schemas.microsoft.com/office/drawing/2014/main" id="{E2CC5FA3-3D8B-6548-BA93-1DA3D5DF3E6E}"/>
                </a:ext>
              </a:extLst>
            </p:cNvPr>
            <p:cNvSpPr/>
            <p:nvPr/>
          </p:nvSpPr>
          <p:spPr>
            <a:xfrm>
              <a:off x="35002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 name="Rectangle 36">
              <a:extLst>
                <a:ext uri="{FF2B5EF4-FFF2-40B4-BE49-F238E27FC236}">
                  <a16:creationId xmlns:a16="http://schemas.microsoft.com/office/drawing/2014/main" id="{BB5F6F20-040F-1941-B33E-7134B25528B8}"/>
                </a:ext>
              </a:extLst>
            </p:cNvPr>
            <p:cNvSpPr/>
            <p:nvPr/>
          </p:nvSpPr>
          <p:spPr>
            <a:xfrm>
              <a:off x="368444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 name="TextBox 37">
              <a:extLst>
                <a:ext uri="{FF2B5EF4-FFF2-40B4-BE49-F238E27FC236}">
                  <a16:creationId xmlns:a16="http://schemas.microsoft.com/office/drawing/2014/main" id="{27974E79-9D0E-3745-ABD9-0984B3110ABE}"/>
                </a:ext>
              </a:extLst>
            </p:cNvPr>
            <p:cNvSpPr txBox="1"/>
            <p:nvPr/>
          </p:nvSpPr>
          <p:spPr>
            <a:xfrm>
              <a:off x="18923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E72C8E0E-B0A1-2140-BDEC-22D5E69331DA}"/>
                </a:ext>
              </a:extLst>
            </p:cNvPr>
            <p:cNvSpPr txBox="1"/>
            <p:nvPr/>
          </p:nvSpPr>
          <p:spPr>
            <a:xfrm>
              <a:off x="48768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177917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2" name="Text Box 15">
            <a:extLst>
              <a:ext uri="{FF2B5EF4-FFF2-40B4-BE49-F238E27FC236}">
                <a16:creationId xmlns:a16="http://schemas.microsoft.com/office/drawing/2014/main" id="{AF86798F-8D3B-3F46-8E9A-88A423CB91FE}"/>
              </a:ext>
            </a:extLst>
          </p:cNvPr>
          <p:cNvSpPr txBox="1">
            <a:spLocks noChangeArrowheads="1"/>
          </p:cNvSpPr>
          <p:nvPr/>
        </p:nvSpPr>
        <p:spPr bwMode="auto">
          <a:xfrm>
            <a:off x="8139112" y="1973262"/>
            <a:ext cx="2568575" cy="14652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775200" y="4713287"/>
            <a:ext cx="1246187" cy="10826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pkt4</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1" name="Group 10">
            <a:extLst>
              <a:ext uri="{FF2B5EF4-FFF2-40B4-BE49-F238E27FC236}">
                <a16:creationId xmlns:a16="http://schemas.microsoft.com/office/drawing/2014/main" id="{B43C2478-ADE4-9940-A00F-07B0A8A168AB}"/>
              </a:ext>
            </a:extLst>
          </p:cNvPr>
          <p:cNvGrpSpPr/>
          <p:nvPr/>
        </p:nvGrpSpPr>
        <p:grpSpPr>
          <a:xfrm>
            <a:off x="6061075" y="4884737"/>
            <a:ext cx="2114550" cy="1179513"/>
            <a:chOff x="6061075" y="4884737"/>
            <a:chExt cx="2114550" cy="1179513"/>
          </a:xfrm>
        </p:grpSpPr>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3" name="Line 38">
              <a:extLst>
                <a:ext uri="{FF2B5EF4-FFF2-40B4-BE49-F238E27FC236}">
                  <a16:creationId xmlns:a16="http://schemas.microsoft.com/office/drawing/2014/main" id="{F145FE1E-AA9A-9247-82EE-3228DB0DB25A}"/>
                </a:ext>
              </a:extLst>
            </p:cNvPr>
            <p:cNvSpPr>
              <a:spLocks noChangeShapeType="1"/>
            </p:cNvSpPr>
            <p:nvPr/>
          </p:nvSpPr>
          <p:spPr bwMode="auto">
            <a:xfrm>
              <a:off x="6067425" y="5129212"/>
              <a:ext cx="2101850"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4" name="Line 39">
              <a:extLst>
                <a:ext uri="{FF2B5EF4-FFF2-40B4-BE49-F238E27FC236}">
                  <a16:creationId xmlns:a16="http://schemas.microsoft.com/office/drawing/2014/main" id="{A6917865-5501-404F-B05D-FD50B31DAC19}"/>
                </a:ext>
              </a:extLst>
            </p:cNvPr>
            <p:cNvSpPr>
              <a:spLocks noChangeShapeType="1"/>
            </p:cNvSpPr>
            <p:nvPr/>
          </p:nvSpPr>
          <p:spPr bwMode="auto">
            <a:xfrm>
              <a:off x="6061075" y="5362575"/>
              <a:ext cx="2101850"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5" name="Line 40">
              <a:extLst>
                <a:ext uri="{FF2B5EF4-FFF2-40B4-BE49-F238E27FC236}">
                  <a16:creationId xmlns:a16="http://schemas.microsoft.com/office/drawing/2014/main" id="{C1F71149-521E-A245-80B1-E26288E6E967}"/>
                </a:ext>
              </a:extLst>
            </p:cNvPr>
            <p:cNvSpPr>
              <a:spLocks noChangeShapeType="1"/>
            </p:cNvSpPr>
            <p:nvPr/>
          </p:nvSpPr>
          <p:spPr bwMode="auto">
            <a:xfrm>
              <a:off x="6064250" y="5595937"/>
              <a:ext cx="2100262"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36" name="Text Box 41">
            <a:extLst>
              <a:ext uri="{FF2B5EF4-FFF2-40B4-BE49-F238E27FC236}">
                <a16:creationId xmlns:a16="http://schemas.microsoft.com/office/drawing/2014/main" id="{C2E1F2DD-A0AF-3A4F-84ED-5EB921B7EA8C}"/>
              </a:ext>
            </a:extLst>
          </p:cNvPr>
          <p:cNvSpPr txBox="1">
            <a:spLocks noChangeArrowheads="1"/>
          </p:cNvSpPr>
          <p:nvPr/>
        </p:nvSpPr>
        <p:spPr bwMode="auto">
          <a:xfrm>
            <a:off x="8135937" y="3497262"/>
            <a:ext cx="2413000" cy="6413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7" name="Text Box 42">
            <a:extLst>
              <a:ext uri="{FF2B5EF4-FFF2-40B4-BE49-F238E27FC236}">
                <a16:creationId xmlns:a16="http://schemas.microsoft.com/office/drawing/2014/main" id="{9460E1DE-6181-0944-8A7F-243E2C9494FD}"/>
              </a:ext>
            </a:extLst>
          </p:cNvPr>
          <p:cNvSpPr txBox="1">
            <a:spLocks noChangeArrowheads="1"/>
          </p:cNvSpPr>
          <p:nvPr/>
        </p:nvSpPr>
        <p:spPr bwMode="auto">
          <a:xfrm>
            <a:off x="8154987" y="4017962"/>
            <a:ext cx="2413000" cy="6413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8" name="Text Box 43">
            <a:extLst>
              <a:ext uri="{FF2B5EF4-FFF2-40B4-BE49-F238E27FC236}">
                <a16:creationId xmlns:a16="http://schemas.microsoft.com/office/drawing/2014/main" id="{9372D8AC-242E-6F41-B4F3-7282D16B0794}"/>
              </a:ext>
            </a:extLst>
          </p:cNvPr>
          <p:cNvSpPr txBox="1">
            <a:spLocks noChangeArrowheads="1"/>
          </p:cNvSpPr>
          <p:nvPr/>
        </p:nvSpPr>
        <p:spPr bwMode="auto">
          <a:xfrm>
            <a:off x="8166100" y="5172075"/>
            <a:ext cx="2965450" cy="10826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deliver, send ack2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pkt3, deliver, send ack3</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pkt4, deliver, send ack4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pkt5, deliver, send ack5</a:t>
            </a:r>
          </a:p>
        </p:txBody>
      </p:sp>
      <p:sp>
        <p:nvSpPr>
          <p:cNvPr id="139" name="Text Box 44">
            <a:extLst>
              <a:ext uri="{FF2B5EF4-FFF2-40B4-BE49-F238E27FC236}">
                <a16:creationId xmlns:a16="http://schemas.microsoft.com/office/drawing/2014/main" id="{3FF05DAC-881F-5A4C-85B0-7DEC9D8730CF}"/>
              </a:ext>
            </a:extLst>
          </p:cNvPr>
          <p:cNvSpPr txBox="1">
            <a:spLocks noChangeArrowheads="1"/>
          </p:cNvSpPr>
          <p:nvPr/>
        </p:nvSpPr>
        <p:spPr bwMode="auto">
          <a:xfrm>
            <a:off x="4217987" y="4000500"/>
            <a:ext cx="1811338"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 duplicate ACK</a:t>
            </a: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 name="Group 11">
            <a:extLst>
              <a:ext uri="{FF2B5EF4-FFF2-40B4-BE49-F238E27FC236}">
                <a16:creationId xmlns:a16="http://schemas.microsoft.com/office/drawing/2014/main" id="{A72E6ECF-EC8F-534A-B975-E7A316543BA2}"/>
              </a:ext>
            </a:extLst>
          </p:cNvPr>
          <p:cNvGrpSpPr/>
          <p:nvPr/>
        </p:nvGrpSpPr>
        <p:grpSpPr>
          <a:xfrm>
            <a:off x="7108825" y="5376862"/>
            <a:ext cx="1081087" cy="1303338"/>
            <a:chOff x="7083425" y="5376862"/>
            <a:chExt cx="1081087" cy="1303338"/>
          </a:xfrm>
        </p:grpSpPr>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31050" y="5376862"/>
              <a:ext cx="1033462"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Line 101">
              <a:extLst>
                <a:ext uri="{FF2B5EF4-FFF2-40B4-BE49-F238E27FC236}">
                  <a16:creationId xmlns:a16="http://schemas.microsoft.com/office/drawing/2014/main" id="{84B4DDDE-6474-8442-BB57-A50ADD9CEBEC}"/>
                </a:ext>
              </a:extLst>
            </p:cNvPr>
            <p:cNvSpPr>
              <a:spLocks noChangeShapeType="1"/>
            </p:cNvSpPr>
            <p:nvPr/>
          </p:nvSpPr>
          <p:spPr bwMode="auto">
            <a:xfrm flipH="1">
              <a:off x="7115175" y="5630862"/>
              <a:ext cx="1033462"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4" name="Line 102">
              <a:extLst>
                <a:ext uri="{FF2B5EF4-FFF2-40B4-BE49-F238E27FC236}">
                  <a16:creationId xmlns:a16="http://schemas.microsoft.com/office/drawing/2014/main" id="{73C0C64C-D6E3-AC4F-B1DD-2ECA3B116102}"/>
                </a:ext>
              </a:extLst>
            </p:cNvPr>
            <p:cNvSpPr>
              <a:spLocks noChangeShapeType="1"/>
            </p:cNvSpPr>
            <p:nvPr/>
          </p:nvSpPr>
          <p:spPr bwMode="auto">
            <a:xfrm flipH="1">
              <a:off x="7099300" y="5873750"/>
              <a:ext cx="1033462" cy="563562"/>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Line 103">
              <a:extLst>
                <a:ext uri="{FF2B5EF4-FFF2-40B4-BE49-F238E27FC236}">
                  <a16:creationId xmlns:a16="http://schemas.microsoft.com/office/drawing/2014/main" id="{2133D681-30CA-654C-AE01-4F7EF0A35A48}"/>
                </a:ext>
              </a:extLst>
            </p:cNvPr>
            <p:cNvSpPr>
              <a:spLocks noChangeShapeType="1"/>
            </p:cNvSpPr>
            <p:nvPr/>
          </p:nvSpPr>
          <p:spPr bwMode="auto">
            <a:xfrm flipH="1">
              <a:off x="7083425" y="6116637"/>
              <a:ext cx="1033462"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2" y="1612900"/>
            <a:ext cx="11113" cy="453866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Tree>
    <p:extLst>
      <p:ext uri="{BB962C8B-B14F-4D97-AF65-F5344CB8AC3E}">
        <p14:creationId xmlns:p14="http://schemas.microsoft.com/office/powerpoint/2010/main" val="261066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dissolve">
                                      <p:cBhvr>
                                        <p:cTn id="19" dur="500"/>
                                        <p:tgtEl>
                                          <p:spTgt spid="1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dissolve">
                                      <p:cBhvr>
                                        <p:cTn id="43" dur="500"/>
                                        <p:tgtEl>
                                          <p:spTgt spid="13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137"/>
                                        </p:tgtEl>
                                        <p:attrNameLst>
                                          <p:attrName>style.visibility</p:attrName>
                                        </p:attrNameLst>
                                      </p:cBhvr>
                                      <p:to>
                                        <p:strVal val="visible"/>
                                      </p:to>
                                    </p:set>
                                    <p:animEffect transition="in" filter="dissolve">
                                      <p:cBhvr>
                                        <p:cTn id="56" dur="500"/>
                                        <p:tgtEl>
                                          <p:spTgt spid="13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dissolve">
                                      <p:cBhvr>
                                        <p:cTn id="61" dur="500"/>
                                        <p:tgtEl>
                                          <p:spTgt spid="13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right)">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dissolve">
                                      <p:cBhvr>
                                        <p:cTn id="71" dur="500"/>
                                        <p:tgtEl>
                                          <p:spTgt spid="9"/>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left)">
                                      <p:cBhvr>
                                        <p:cTn id="76" dur="500"/>
                                        <p:tgtEl>
                                          <p:spTgt spid="1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16"/>
                                        </p:tgtEl>
                                        <p:attrNameLst>
                                          <p:attrName>style.visibility</p:attrName>
                                        </p:attrNameLst>
                                      </p:cBhvr>
                                      <p:to>
                                        <p:strVal val="visible"/>
                                      </p:to>
                                    </p:set>
                                    <p:animEffect transition="in" filter="wipe(left)">
                                      <p:cBhvr>
                                        <p:cTn id="80" dur="500"/>
                                        <p:tgtEl>
                                          <p:spTgt spid="116"/>
                                        </p:tgtEl>
                                      </p:cBhvr>
                                    </p:animEffect>
                                  </p:childTnLst>
                                </p:cTn>
                              </p:par>
                            </p:childTnLst>
                          </p:cTn>
                        </p:par>
                        <p:par>
                          <p:cTn id="81" fill="hold">
                            <p:stCondLst>
                              <p:cond delay="1000"/>
                            </p:stCondLst>
                            <p:childTnLst>
                              <p:par>
                                <p:cTn id="82" presetID="22" presetClass="entr" presetSubtype="8" fill="hold" nodeType="after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wipe(left)">
                                      <p:cBhvr>
                                        <p:cTn id="84" dur="500"/>
                                        <p:tgtEl>
                                          <p:spTgt spid="11"/>
                                        </p:tgtEl>
                                      </p:cBhvr>
                                    </p:animEffect>
                                  </p:childTnLst>
                                </p:cTn>
                              </p:par>
                            </p:childTnLst>
                          </p:cTn>
                        </p:par>
                        <p:par>
                          <p:cTn id="85" fill="hold">
                            <p:stCondLst>
                              <p:cond delay="1500"/>
                            </p:stCondLst>
                            <p:childTnLst>
                              <p:par>
                                <p:cTn id="86" presetID="9" presetClass="entr" presetSubtype="0" fill="hold" grpId="0" nodeType="afterEffect">
                                  <p:stCondLst>
                                    <p:cond delay="0"/>
                                  </p:stCondLst>
                                  <p:childTnLst>
                                    <p:set>
                                      <p:cBhvr>
                                        <p:cTn id="87" dur="1" fill="hold">
                                          <p:stCondLst>
                                            <p:cond delay="0"/>
                                          </p:stCondLst>
                                        </p:cTn>
                                        <p:tgtEl>
                                          <p:spTgt spid="138"/>
                                        </p:tgtEl>
                                        <p:attrNameLst>
                                          <p:attrName>style.visibility</p:attrName>
                                        </p:attrNameLst>
                                      </p:cBhvr>
                                      <p:to>
                                        <p:strVal val="visible"/>
                                      </p:to>
                                    </p:set>
                                    <p:animEffect transition="in" filter="dissolve">
                                      <p:cBhvr>
                                        <p:cTn id="88" dur="500"/>
                                        <p:tgtEl>
                                          <p:spTgt spid="138"/>
                                        </p:tgtEl>
                                      </p:cBhvr>
                                    </p:animEffect>
                                  </p:childTnLst>
                                </p:cTn>
                              </p:par>
                            </p:childTnLst>
                          </p:cTn>
                        </p:par>
                        <p:par>
                          <p:cTn id="89" fill="hold">
                            <p:stCondLst>
                              <p:cond delay="2000"/>
                            </p:stCondLst>
                            <p:childTnLst>
                              <p:par>
                                <p:cTn id="90" presetID="22" presetClass="entr" presetSubtype="2" fill="hold" nodeType="after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wipe(right)">
                                      <p:cBhvr>
                                        <p:cTn id="9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2" grpId="0"/>
      <p:bldP spid="116" grpId="0"/>
      <p:bldP spid="121" grpId="0" animBg="1"/>
      <p:bldP spid="124" grpId="0" animBg="1"/>
      <p:bldP spid="125" grpId="0" animBg="1"/>
      <p:bldP spid="126" grpId="0" animBg="1"/>
      <p:bldP spid="127" grpId="0" animBg="1"/>
      <p:bldP spid="136" grpId="0"/>
      <p:bldP spid="137" grpId="0"/>
      <p:bldP spid="138" grpId="0"/>
      <p:bldP spid="13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a:t>
            </a:r>
            <a:endParaRPr lang="en-US" sz="4400" dirty="0"/>
          </a:p>
        </p:txBody>
      </p:sp>
      <p:sp>
        <p:nvSpPr>
          <p:cNvPr id="72" name="Rectangle 3">
            <a:extLst>
              <a:ext uri="{FF2B5EF4-FFF2-40B4-BE49-F238E27FC236}">
                <a16:creationId xmlns:a16="http://schemas.microsoft.com/office/drawing/2014/main" id="{09D24536-1438-724B-97D9-02D061CA29EA}"/>
              </a:ext>
            </a:extLst>
          </p:cNvPr>
          <p:cNvSpPr txBox="1">
            <a:spLocks noChangeArrowheads="1"/>
          </p:cNvSpPr>
          <p:nvPr/>
        </p:nvSpPr>
        <p:spPr>
          <a:xfrm>
            <a:off x="733374" y="1489418"/>
            <a:ext cx="1110062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individually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acknowledges all correctly received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buffers packets, as needed, for eventual in-order delivery to upper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times-out/retransmits individually for </a:t>
            </a:r>
            <a:r>
              <a:rPr kumimoji="0" lang="en-US" altLang="en-US" sz="32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a:p>
            <a:pPr marL="747713" marR="0" lvl="1" indent="-2270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maintains timer for 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consecutive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limits seq #s of sent,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p:txBody>
      </p:sp>
    </p:spTree>
    <p:extLst>
      <p:ext uri="{BB962C8B-B14F-4D97-AF65-F5344CB8AC3E}">
        <p14:creationId xmlns:p14="http://schemas.microsoft.com/office/powerpoint/2010/main" val="444082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dissolve">
                                      <p:cBhvr>
                                        <p:cTn id="7" dur="500"/>
                                        <p:tgtEl>
                                          <p:spTgt spid="7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2">
                                            <p:txEl>
                                              <p:pRg st="1" end="1"/>
                                            </p:txEl>
                                          </p:spTgt>
                                        </p:tgtEl>
                                        <p:attrNameLst>
                                          <p:attrName>style.visibility</p:attrName>
                                        </p:attrNameLst>
                                      </p:cBhvr>
                                      <p:to>
                                        <p:strVal val="visible"/>
                                      </p:to>
                                    </p:set>
                                    <p:animEffect transition="in" filter="dissolve">
                                      <p:cBhvr>
                                        <p:cTn id="10" dur="500"/>
                                        <p:tgtEl>
                                          <p:spTgt spid="7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2">
                                            <p:txEl>
                                              <p:pRg st="2" end="2"/>
                                            </p:txEl>
                                          </p:spTgt>
                                        </p:tgtEl>
                                        <p:attrNameLst>
                                          <p:attrName>style.visibility</p:attrName>
                                        </p:attrNameLst>
                                      </p:cBhvr>
                                      <p:to>
                                        <p:strVal val="visible"/>
                                      </p:to>
                                    </p:set>
                                    <p:animEffect transition="in" filter="dissolve">
                                      <p:cBhvr>
                                        <p:cTn id="15" dur="500"/>
                                        <p:tgtEl>
                                          <p:spTgt spid="72">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2">
                                            <p:txEl>
                                              <p:pRg st="3" end="3"/>
                                            </p:txEl>
                                          </p:spTgt>
                                        </p:tgtEl>
                                        <p:attrNameLst>
                                          <p:attrName>style.visibility</p:attrName>
                                        </p:attrNameLst>
                                      </p:cBhvr>
                                      <p:to>
                                        <p:strVal val="visible"/>
                                      </p:to>
                                    </p:set>
                                    <p:animEffect transition="in" filter="dissolve">
                                      <p:cBhvr>
                                        <p:cTn id="18" dur="500"/>
                                        <p:tgtEl>
                                          <p:spTgt spid="7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dissolve">
                                      <p:cBhvr>
                                        <p:cTn id="23" dur="500"/>
                                        <p:tgtEl>
                                          <p:spTgt spid="72">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2">
                                            <p:txEl>
                                              <p:pRg st="5" end="5"/>
                                            </p:txEl>
                                          </p:spTgt>
                                        </p:tgtEl>
                                        <p:attrNameLst>
                                          <p:attrName>style.visibility</p:attrName>
                                        </p:attrNameLst>
                                      </p:cBhvr>
                                      <p:to>
                                        <p:strVal val="visible"/>
                                      </p:to>
                                    </p:set>
                                    <p:animEffect transition="in" filter="dissolve">
                                      <p:cBhvr>
                                        <p:cTn id="26" dur="500"/>
                                        <p:tgtEl>
                                          <p:spTgt spid="72">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dissolve">
                                      <p:cBhvr>
                                        <p:cTn id="29" dur="500"/>
                                        <p:tgtEl>
                                          <p:spTgt spid="7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3F910FC6-F569-2147-8E13-9C3CBF349C22}"/>
              </a:ext>
            </a:extLst>
          </p:cNvPr>
          <p:cNvGrpSpPr/>
          <p:nvPr/>
        </p:nvGrpSpPr>
        <p:grpSpPr>
          <a:xfrm>
            <a:off x="995688" y="3550466"/>
            <a:ext cx="9016751" cy="2246769"/>
            <a:chOff x="995688" y="4013928"/>
            <a:chExt cx="9016751" cy="2246769"/>
          </a:xfrm>
        </p:grpSpPr>
        <p:sp>
          <p:nvSpPr>
            <p:cNvPr id="254" name="TextBox 253">
              <a:extLst>
                <a:ext uri="{FF2B5EF4-FFF2-40B4-BE49-F238E27FC236}">
                  <a16:creationId xmlns:a16="http://schemas.microsoft.com/office/drawing/2014/main" id="{B694493B-88BF-134F-B1BA-C0BD341D486C}"/>
                </a:ext>
              </a:extLst>
            </p:cNvPr>
            <p:cNvSpPr txBox="1"/>
            <p:nvPr/>
          </p:nvSpPr>
          <p:spPr>
            <a:xfrm>
              <a:off x="995688" y="4013928"/>
              <a:ext cx="4815357" cy="224676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Complexity of reliable data transfer protocol  will depend (strongly) on characteristics of unreliable channel (lose, corrupt, reorder data?)</a:t>
              </a:r>
            </a:p>
          </p:txBody>
        </p:sp>
        <p:cxnSp>
          <p:nvCxnSpPr>
            <p:cNvPr id="10" name="Straight Connector 9">
              <a:extLst>
                <a:ext uri="{FF2B5EF4-FFF2-40B4-BE49-F238E27FC236}">
                  <a16:creationId xmlns:a16="http://schemas.microsoft.com/office/drawing/2014/main" id="{CF6FCEAF-463D-2648-AB33-C825C90C616E}"/>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E0B021F0-9489-874C-A482-48774A1F4135}"/>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31" name="Oval 230">
            <a:extLst>
              <a:ext uri="{FF2B5EF4-FFF2-40B4-BE49-F238E27FC236}">
                <a16:creationId xmlns:a16="http://schemas.microsoft.com/office/drawing/2014/main" id="{05A41E28-36B5-F84E-9E12-7529960E3C65}"/>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1C1568F9-7215-6C43-8C2A-E0D8D4F2877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5873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receiver windows</a:t>
            </a:r>
            <a:endParaRPr lang="en-US" sz="4400" dirty="0"/>
          </a:p>
        </p:txBody>
      </p:sp>
      <p:pic>
        <p:nvPicPr>
          <p:cNvPr id="6" name="Picture 3" descr="sr_seqnum">
            <a:extLst>
              <a:ext uri="{FF2B5EF4-FFF2-40B4-BE49-F238E27FC236}">
                <a16:creationId xmlns:a16="http://schemas.microsoft.com/office/drawing/2014/main" id="{B408F707-79A8-7C45-92D6-B9D41955B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526602"/>
            <a:ext cx="82359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7A9314B-F457-C74F-8B5C-8B9FBE998696}"/>
              </a:ext>
            </a:extLst>
          </p:cNvPr>
          <p:cNvSpPr/>
          <p:nvPr/>
        </p:nvSpPr>
        <p:spPr>
          <a:xfrm>
            <a:off x="2150592" y="4671612"/>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F38C4F-2B96-9546-A76A-EDC479247B21}"/>
              </a:ext>
            </a:extLst>
          </p:cNvPr>
          <p:cNvSpPr/>
          <p:nvPr/>
        </p:nvSpPr>
        <p:spPr>
          <a:xfrm>
            <a:off x="2299806" y="4667895"/>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2BD7889-A737-7D4B-971C-3750988F6013}"/>
              </a:ext>
            </a:extLst>
          </p:cNvPr>
          <p:cNvSpPr/>
          <p:nvPr/>
        </p:nvSpPr>
        <p:spPr>
          <a:xfrm>
            <a:off x="2452206" y="466736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943AD1DC-A49B-E740-9378-AEE45A7316AB}"/>
              </a:ext>
            </a:extLst>
          </p:cNvPr>
          <p:cNvSpPr/>
          <p:nvPr/>
        </p:nvSpPr>
        <p:spPr>
          <a:xfrm>
            <a:off x="2604606" y="466683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C59C4CB6-96AA-2142-B786-5286E4736F13}"/>
              </a:ext>
            </a:extLst>
          </p:cNvPr>
          <p:cNvSpPr/>
          <p:nvPr/>
        </p:nvSpPr>
        <p:spPr>
          <a:xfrm>
            <a:off x="2760192" y="4663116"/>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3D401EB-5081-DE4D-B48D-957376A4A1E9}"/>
              </a:ext>
            </a:extLst>
          </p:cNvPr>
          <p:cNvSpPr/>
          <p:nvPr/>
        </p:nvSpPr>
        <p:spPr>
          <a:xfrm>
            <a:off x="2915778" y="4665771"/>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9D2D6A3-AE73-C845-B552-42990FBA7272}"/>
              </a:ext>
            </a:extLst>
          </p:cNvPr>
          <p:cNvSpPr/>
          <p:nvPr/>
        </p:nvSpPr>
        <p:spPr>
          <a:xfrm>
            <a:off x="3064992" y="466205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B0D0AD03-5829-A84F-B214-1C5783CA72DE}"/>
              </a:ext>
            </a:extLst>
          </p:cNvPr>
          <p:cNvSpPr/>
          <p:nvPr/>
        </p:nvSpPr>
        <p:spPr>
          <a:xfrm>
            <a:off x="3220578" y="466152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920F0D8A-CE6F-474B-B2DC-9775F3C752BA}"/>
              </a:ext>
            </a:extLst>
          </p:cNvPr>
          <p:cNvSpPr/>
          <p:nvPr/>
        </p:nvSpPr>
        <p:spPr>
          <a:xfrm>
            <a:off x="3369792" y="4664178"/>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4AACE9B-6FB7-7D46-8909-5B520DE90656}"/>
              </a:ext>
            </a:extLst>
          </p:cNvPr>
          <p:cNvSpPr/>
          <p:nvPr/>
        </p:nvSpPr>
        <p:spPr>
          <a:xfrm>
            <a:off x="914400" y="3897630"/>
            <a:ext cx="10835640" cy="2811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69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and receiver</a:t>
            </a:r>
            <a:endParaRPr lang="en-US" sz="4400" dirty="0"/>
          </a:p>
        </p:txBody>
      </p:sp>
      <p:sp>
        <p:nvSpPr>
          <p:cNvPr id="5" name="Rectangle 3">
            <a:extLst>
              <a:ext uri="{FF2B5EF4-FFF2-40B4-BE49-F238E27FC236}">
                <a16:creationId xmlns:a16="http://schemas.microsoft.com/office/drawing/2014/main" id="{95DAFC84-FD76-BE4E-9E1F-0F49401B0D9B}"/>
              </a:ext>
            </a:extLst>
          </p:cNvPr>
          <p:cNvSpPr txBox="1">
            <a:spLocks noChangeArrowheads="1"/>
          </p:cNvSpPr>
          <p:nvPr/>
        </p:nvSpPr>
        <p:spPr>
          <a:xfrm>
            <a:off x="946165" y="1698978"/>
            <a:ext cx="4651241"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data from above:</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next available seq # in window, send packet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timeout(</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a:t>
            </a:r>
          </a:p>
          <a:p>
            <a:pPr marL="471488"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resend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ACK(</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sendbase,sendbase+N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mark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as received</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 smallest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packet, advance window base to next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seq #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3BD58A7C-C9C7-8442-855F-43F3A4947ED8}"/>
              </a:ext>
            </a:extLst>
          </p:cNvPr>
          <p:cNvSpPr>
            <a:spLocks noChangeArrowheads="1"/>
          </p:cNvSpPr>
          <p:nvPr/>
        </p:nvSpPr>
        <p:spPr bwMode="auto">
          <a:xfrm>
            <a:off x="876300" y="1485900"/>
            <a:ext cx="4721106" cy="4610100"/>
          </a:xfrm>
          <a:prstGeom prst="rect">
            <a:avLst/>
          </a:prstGeom>
          <a:noFill/>
          <a:ln w="28575">
            <a:solidFill>
              <a:srgbClr val="000099"/>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 name="Group 5">
            <a:extLst>
              <a:ext uri="{FF2B5EF4-FFF2-40B4-BE49-F238E27FC236}">
                <a16:creationId xmlns:a16="http://schemas.microsoft.com/office/drawing/2014/main" id="{4B0682BD-2D45-384C-A3BE-B71A10F3C9D2}"/>
              </a:ext>
            </a:extLst>
          </p:cNvPr>
          <p:cNvGrpSpPr>
            <a:grpSpLocks/>
          </p:cNvGrpSpPr>
          <p:nvPr/>
        </p:nvGrpSpPr>
        <p:grpSpPr bwMode="auto">
          <a:xfrm>
            <a:off x="1079500" y="1184280"/>
            <a:ext cx="1327103" cy="584201"/>
            <a:chOff x="1100" y="3896"/>
            <a:chExt cx="752" cy="368"/>
          </a:xfrm>
        </p:grpSpPr>
        <p:sp>
          <p:nvSpPr>
            <p:cNvPr id="9" name="Rectangle 6">
              <a:extLst>
                <a:ext uri="{FF2B5EF4-FFF2-40B4-BE49-F238E27FC236}">
                  <a16:creationId xmlns:a16="http://schemas.microsoft.com/office/drawing/2014/main" id="{E480EC05-1FA2-1449-9DA4-EE3CBEF3CB0E}"/>
                </a:ext>
              </a:extLst>
            </p:cNvPr>
            <p:cNvSpPr>
              <a:spLocks noChangeArrowheads="1"/>
            </p:cNvSpPr>
            <p:nvPr/>
          </p:nvSpPr>
          <p:spPr bwMode="auto">
            <a:xfrm>
              <a:off x="1146" y="3984"/>
              <a:ext cx="612" cy="18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7">
              <a:extLst>
                <a:ext uri="{FF2B5EF4-FFF2-40B4-BE49-F238E27FC236}">
                  <a16:creationId xmlns:a16="http://schemas.microsoft.com/office/drawing/2014/main" id="{FEE55EB3-D10F-D944-85E2-05ABE9F3A72A}"/>
                </a:ext>
              </a:extLst>
            </p:cNvPr>
            <p:cNvSpPr txBox="1">
              <a:spLocks noChangeArrowheads="1"/>
            </p:cNvSpPr>
            <p:nvPr/>
          </p:nvSpPr>
          <p:spPr bwMode="auto">
            <a:xfrm>
              <a:off x="1100" y="3896"/>
              <a:ext cx="752" cy="368"/>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sender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nvGrpSpPr>
          <p:cNvPr id="16" name="Group 15">
            <a:extLst>
              <a:ext uri="{FF2B5EF4-FFF2-40B4-BE49-F238E27FC236}">
                <a16:creationId xmlns:a16="http://schemas.microsoft.com/office/drawing/2014/main" id="{1FB417EC-6705-FB4A-BE74-163FB12F88C6}"/>
              </a:ext>
            </a:extLst>
          </p:cNvPr>
          <p:cNvGrpSpPr/>
          <p:nvPr/>
        </p:nvGrpSpPr>
        <p:grpSpPr>
          <a:xfrm>
            <a:off x="6447754" y="1183947"/>
            <a:ext cx="5269467" cy="5221186"/>
            <a:chOff x="6447754" y="1183947"/>
            <a:chExt cx="5269467" cy="5221186"/>
          </a:xfrm>
        </p:grpSpPr>
        <p:sp>
          <p:nvSpPr>
            <p:cNvPr id="11" name="Rectangle 8">
              <a:extLst>
                <a:ext uri="{FF2B5EF4-FFF2-40B4-BE49-F238E27FC236}">
                  <a16:creationId xmlns:a16="http://schemas.microsoft.com/office/drawing/2014/main" id="{BCF7478D-ADC0-4749-9951-A140F00D7BA1}"/>
                </a:ext>
              </a:extLst>
            </p:cNvPr>
            <p:cNvSpPr>
              <a:spLocks noChangeArrowheads="1"/>
            </p:cNvSpPr>
            <p:nvPr/>
          </p:nvSpPr>
          <p:spPr bwMode="auto">
            <a:xfrm>
              <a:off x="6855858" y="1756933"/>
              <a:ext cx="4861363" cy="4648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in </a:t>
              </a:r>
              <a:r>
                <a:rPr kumimoji="0" lang="en-US" sz="1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400" b="0" i="0"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rcvbase</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rcvbase+N-1]</a:t>
              </a:r>
              <a:endPar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out-of-order: buffer</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in-order: deliver (also deliver buffered, in-order packets), advance window to next not-yet-received packet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n </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in </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[rcvbase-N,rcvbase-1]</a:t>
              </a:r>
              <a:endParaRPr kumimoji="0" lang="en-US" sz="36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otherwise:</a:t>
              </a:r>
              <a:r>
                <a:rPr kumimoji="0" lang="en-US" sz="2400" b="0" i="0"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ignore </a:t>
              </a: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2" name="Rectangle 9">
              <a:extLst>
                <a:ext uri="{FF2B5EF4-FFF2-40B4-BE49-F238E27FC236}">
                  <a16:creationId xmlns:a16="http://schemas.microsoft.com/office/drawing/2014/main" id="{639FDE2D-E714-5A49-BA51-5350EC426F3A}"/>
                </a:ext>
              </a:extLst>
            </p:cNvPr>
            <p:cNvSpPr>
              <a:spLocks noChangeArrowheads="1"/>
            </p:cNvSpPr>
            <p:nvPr/>
          </p:nvSpPr>
          <p:spPr bwMode="auto">
            <a:xfrm>
              <a:off x="6447754" y="1495097"/>
              <a:ext cx="5129210" cy="4610100"/>
            </a:xfrm>
            <a:prstGeom prst="rect">
              <a:avLst/>
            </a:prstGeom>
            <a:noFill/>
            <a:ln w="28575">
              <a:solidFill>
                <a:srgbClr val="000099"/>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13" name="Group 10">
              <a:extLst>
                <a:ext uri="{FF2B5EF4-FFF2-40B4-BE49-F238E27FC236}">
                  <a16:creationId xmlns:a16="http://schemas.microsoft.com/office/drawing/2014/main" id="{B84C2084-BE83-5E42-B1FF-F6D6F4774AC4}"/>
                </a:ext>
              </a:extLst>
            </p:cNvPr>
            <p:cNvGrpSpPr>
              <a:grpSpLocks/>
            </p:cNvGrpSpPr>
            <p:nvPr/>
          </p:nvGrpSpPr>
          <p:grpSpPr bwMode="auto">
            <a:xfrm>
              <a:off x="6643024" y="1183947"/>
              <a:ext cx="1531938" cy="584201"/>
              <a:chOff x="3339" y="158"/>
              <a:chExt cx="965" cy="368"/>
            </a:xfrm>
          </p:grpSpPr>
          <p:sp>
            <p:nvSpPr>
              <p:cNvPr id="14" name="Rectangle 11">
                <a:extLst>
                  <a:ext uri="{FF2B5EF4-FFF2-40B4-BE49-F238E27FC236}">
                    <a16:creationId xmlns:a16="http://schemas.microsoft.com/office/drawing/2014/main" id="{C313B5FA-94EA-DF4A-8CF3-F58277EB5C0A}"/>
                  </a:ext>
                </a:extLst>
              </p:cNvPr>
              <p:cNvSpPr>
                <a:spLocks noChangeArrowheads="1"/>
              </p:cNvSpPr>
              <p:nvPr/>
            </p:nvSpPr>
            <p:spPr bwMode="auto">
              <a:xfrm>
                <a:off x="3360" y="264"/>
                <a:ext cx="822" cy="18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5" name="Text Box 12">
                <a:extLst>
                  <a:ext uri="{FF2B5EF4-FFF2-40B4-BE49-F238E27FC236}">
                    <a16:creationId xmlns:a16="http://schemas.microsoft.com/office/drawing/2014/main" id="{DDD5CA52-38FB-BF40-B64E-C5C9EE06B0C0}"/>
                  </a:ext>
                </a:extLst>
              </p:cNvPr>
              <p:cNvSpPr txBox="1">
                <a:spLocks noChangeArrowheads="1"/>
              </p:cNvSpPr>
              <p:nvPr/>
            </p:nvSpPr>
            <p:spPr bwMode="auto">
              <a:xfrm>
                <a:off x="3339" y="158"/>
                <a:ext cx="965" cy="36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receiver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spTree>
    <p:extLst>
      <p:ext uri="{BB962C8B-B14F-4D97-AF65-F5344CB8AC3E}">
        <p14:creationId xmlns:p14="http://schemas.microsoft.com/office/powerpoint/2010/main" val="1251867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498213" y="4713287"/>
            <a:ext cx="1523174" cy="563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00000"/>
                </a:solidFill>
                <a:effectLst/>
                <a:uLnTx/>
                <a:uFillTx/>
                <a:latin typeface="Tahoma" charset="0"/>
                <a:ea typeface="ＭＳ Ｐゴシック" charset="0"/>
                <a:cs typeface="+mn-cs"/>
              </a:rPr>
              <a:t>(but not 3,4,5)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56450" y="5376862"/>
            <a:ext cx="1033462" cy="563563"/>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3" y="1612900"/>
            <a:ext cx="7938" cy="429260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8">
            <a:extLst>
              <a:ext uri="{FF2B5EF4-FFF2-40B4-BE49-F238E27FC236}">
                <a16:creationId xmlns:a16="http://schemas.microsoft.com/office/drawing/2014/main" id="{BABEA9E2-FB48-7943-B33A-C867AB1A6D4D}"/>
              </a:ext>
            </a:extLst>
          </p:cNvPr>
          <p:cNvSpPr txBox="1">
            <a:spLocks noChangeArrowheads="1"/>
          </p:cNvSpPr>
          <p:nvPr/>
        </p:nvSpPr>
        <p:spPr bwMode="auto">
          <a:xfrm>
            <a:off x="8122331" y="2003425"/>
            <a:ext cx="2568575" cy="146526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send ack3</a:t>
            </a:r>
          </a:p>
        </p:txBody>
      </p:sp>
      <p:sp>
        <p:nvSpPr>
          <p:cNvPr id="84" name="Text Box 36">
            <a:extLst>
              <a:ext uri="{FF2B5EF4-FFF2-40B4-BE49-F238E27FC236}">
                <a16:creationId xmlns:a16="http://schemas.microsoft.com/office/drawing/2014/main" id="{325F31E4-5A9D-1040-8789-38B287C19C3E}"/>
              </a:ext>
            </a:extLst>
          </p:cNvPr>
          <p:cNvSpPr txBox="1">
            <a:spLocks noChangeArrowheads="1"/>
          </p:cNvSpPr>
          <p:nvPr/>
        </p:nvSpPr>
        <p:spPr bwMode="auto">
          <a:xfrm>
            <a:off x="4390118" y="3967162"/>
            <a:ext cx="169862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C00000"/>
                </a:solidFill>
                <a:effectLst/>
                <a:uLnTx/>
                <a:uFillTx/>
                <a:latin typeface="Tahoma" charset="0"/>
                <a:ea typeface="ＭＳ Ｐゴシック" charset="0"/>
                <a:cs typeface="+mn-cs"/>
              </a:rPr>
              <a:t>record ack3 arrived</a:t>
            </a:r>
          </a:p>
        </p:txBody>
      </p:sp>
      <p:sp>
        <p:nvSpPr>
          <p:cNvPr id="85" name="Text Box 33">
            <a:extLst>
              <a:ext uri="{FF2B5EF4-FFF2-40B4-BE49-F238E27FC236}">
                <a16:creationId xmlns:a16="http://schemas.microsoft.com/office/drawing/2014/main" id="{2C93E184-20A0-D148-9427-205CD214D4C6}"/>
              </a:ext>
            </a:extLst>
          </p:cNvPr>
          <p:cNvSpPr txBox="1">
            <a:spLocks noChangeArrowheads="1"/>
          </p:cNvSpPr>
          <p:nvPr/>
        </p:nvSpPr>
        <p:spPr bwMode="auto">
          <a:xfrm>
            <a:off x="8169956" y="3603625"/>
            <a:ext cx="2300287" cy="6413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ack4</a:t>
            </a:r>
          </a:p>
        </p:txBody>
      </p:sp>
      <p:sp>
        <p:nvSpPr>
          <p:cNvPr id="86" name="Text Box 34">
            <a:extLst>
              <a:ext uri="{FF2B5EF4-FFF2-40B4-BE49-F238E27FC236}">
                <a16:creationId xmlns:a16="http://schemas.microsoft.com/office/drawing/2014/main" id="{68B83592-7F50-904A-B0CC-EE81AD5FA7B7}"/>
              </a:ext>
            </a:extLst>
          </p:cNvPr>
          <p:cNvSpPr txBox="1">
            <a:spLocks noChangeArrowheads="1"/>
          </p:cNvSpPr>
          <p:nvPr/>
        </p:nvSpPr>
        <p:spPr bwMode="auto">
          <a:xfrm>
            <a:off x="8189006" y="4124325"/>
            <a:ext cx="2300287" cy="6413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ack5</a:t>
            </a:r>
          </a:p>
        </p:txBody>
      </p:sp>
      <p:sp>
        <p:nvSpPr>
          <p:cNvPr id="87" name="Text Box 35">
            <a:extLst>
              <a:ext uri="{FF2B5EF4-FFF2-40B4-BE49-F238E27FC236}">
                <a16:creationId xmlns:a16="http://schemas.microsoft.com/office/drawing/2014/main" id="{CD12A2A4-73A8-BA4D-9548-DF22CB731141}"/>
              </a:ext>
            </a:extLst>
          </p:cNvPr>
          <p:cNvSpPr txBox="1">
            <a:spLocks noChangeArrowheads="1"/>
          </p:cNvSpPr>
          <p:nvPr/>
        </p:nvSpPr>
        <p:spPr bwMode="auto">
          <a:xfrm>
            <a:off x="8162018" y="5189537"/>
            <a:ext cx="2960688" cy="587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deliver pkt2,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pkt3, pkt4, pkt5; send ack2</a:t>
            </a:r>
          </a:p>
        </p:txBody>
      </p:sp>
      <p:sp>
        <p:nvSpPr>
          <p:cNvPr id="88" name="Text Box 93">
            <a:extLst>
              <a:ext uri="{FF2B5EF4-FFF2-40B4-BE49-F238E27FC236}">
                <a16:creationId xmlns:a16="http://schemas.microsoft.com/office/drawing/2014/main" id="{DA7120B9-9E7A-1348-95F0-2AB8574C69FF}"/>
              </a:ext>
            </a:extLst>
          </p:cNvPr>
          <p:cNvSpPr txBox="1">
            <a:spLocks noChangeArrowheads="1"/>
          </p:cNvSpPr>
          <p:nvPr/>
        </p:nvSpPr>
        <p:spPr bwMode="auto">
          <a:xfrm>
            <a:off x="4472668" y="5919787"/>
            <a:ext cx="3498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dirty="0">
                <a:ln>
                  <a:noFill/>
                </a:ln>
                <a:solidFill>
                  <a:srgbClr val="000000"/>
                </a:solidFill>
                <a:effectLst/>
                <a:uLnTx/>
                <a:uFillTx/>
                <a:latin typeface="Tahoma" charset="0"/>
                <a:ea typeface="ＭＳ Ｐゴシック" charset="0"/>
                <a:cs typeface="+mn-cs"/>
              </a:rPr>
              <a:t>Q: what happens when ack2 arrives?</a:t>
            </a:r>
          </a:p>
        </p:txBody>
      </p:sp>
    </p:spTree>
    <p:extLst>
      <p:ext uri="{BB962C8B-B14F-4D97-AF65-F5344CB8AC3E}">
        <p14:creationId xmlns:p14="http://schemas.microsoft.com/office/powerpoint/2010/main" val="4126597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83"/>
                                        </p:tgtEl>
                                        <p:attrNameLst>
                                          <p:attrName>style.visibility</p:attrName>
                                        </p:attrNameLst>
                                      </p:cBhvr>
                                      <p:to>
                                        <p:strVal val="visible"/>
                                      </p:to>
                                    </p:set>
                                    <p:animEffect transition="in" filter="dissolve">
                                      <p:cBhvr>
                                        <p:cTn id="19" dur="500"/>
                                        <p:tgtEl>
                                          <p:spTgt spid="8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dissolve">
                                      <p:cBhvr>
                                        <p:cTn id="43" dur="500"/>
                                        <p:tgtEl>
                                          <p:spTgt spid="8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dissolve">
                                      <p:cBhvr>
                                        <p:cTn id="56" dur="500"/>
                                        <p:tgtEl>
                                          <p:spTgt spid="8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right)">
                                      <p:cBhvr>
                                        <p:cTn id="61" dur="500"/>
                                        <p:tgtEl>
                                          <p:spTgt spid="13"/>
                                        </p:tgtEl>
                                      </p:cBhvr>
                                    </p:animEffect>
                                  </p:childTnLst>
                                </p:cTn>
                              </p:par>
                            </p:childTnLst>
                          </p:cTn>
                        </p:par>
                        <p:par>
                          <p:cTn id="62" fill="hold">
                            <p:stCondLst>
                              <p:cond delay="500"/>
                            </p:stCondLst>
                            <p:childTnLst>
                              <p:par>
                                <p:cTn id="63" presetID="9" presetClass="entr" presetSubtype="0" fill="hold" grpId="0" nodeType="afterEffect">
                                  <p:stCondLst>
                                    <p:cond delay="0"/>
                                  </p:stCondLst>
                                  <p:childTnLst>
                                    <p:set>
                                      <p:cBhvr>
                                        <p:cTn id="64" dur="1" fill="hold">
                                          <p:stCondLst>
                                            <p:cond delay="0"/>
                                          </p:stCondLst>
                                        </p:cTn>
                                        <p:tgtEl>
                                          <p:spTgt spid="84"/>
                                        </p:tgtEl>
                                        <p:attrNameLst>
                                          <p:attrName>style.visibility</p:attrName>
                                        </p:attrNameLst>
                                      </p:cBhvr>
                                      <p:to>
                                        <p:strVal val="visible"/>
                                      </p:to>
                                    </p:set>
                                    <p:animEffect transition="in" filter="dissolve">
                                      <p:cBhvr>
                                        <p:cTn id="65" dur="500"/>
                                        <p:tgtEl>
                                          <p:spTgt spid="84"/>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dissolve">
                                      <p:cBhvr>
                                        <p:cTn id="70" dur="500"/>
                                        <p:tgtEl>
                                          <p:spTgt spid="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wipe(left)">
                                      <p:cBhvr>
                                        <p:cTn id="75" dur="500"/>
                                        <p:tgtEl>
                                          <p:spTgt spid="10"/>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wipe(left)">
                                      <p:cBhvr>
                                        <p:cTn id="79" dur="500"/>
                                        <p:tgtEl>
                                          <p:spTgt spid="116"/>
                                        </p:tgtEl>
                                      </p:cBhvr>
                                    </p:animEffect>
                                  </p:childTnLst>
                                </p:cTn>
                              </p:par>
                            </p:childTnLst>
                          </p:cTn>
                        </p:par>
                        <p:par>
                          <p:cTn id="80" fill="hold">
                            <p:stCondLst>
                              <p:cond delay="1000"/>
                            </p:stCondLst>
                            <p:childTnLst>
                              <p:par>
                                <p:cTn id="81" presetID="22" presetClass="entr" presetSubtype="8" fill="hold" grpId="0" nodeType="afterEffect">
                                  <p:stCondLst>
                                    <p:cond delay="0"/>
                                  </p:stCondLst>
                                  <p:childTnLst>
                                    <p:set>
                                      <p:cBhvr>
                                        <p:cTn id="82" dur="1" fill="hold">
                                          <p:stCondLst>
                                            <p:cond delay="0"/>
                                          </p:stCondLst>
                                        </p:cTn>
                                        <p:tgtEl>
                                          <p:spTgt spid="132"/>
                                        </p:tgtEl>
                                        <p:attrNameLst>
                                          <p:attrName>style.visibility</p:attrName>
                                        </p:attrNameLst>
                                      </p:cBhvr>
                                      <p:to>
                                        <p:strVal val="visible"/>
                                      </p:to>
                                    </p:set>
                                    <p:animEffect transition="in" filter="wipe(left)">
                                      <p:cBhvr>
                                        <p:cTn id="83" dur="500"/>
                                        <p:tgtEl>
                                          <p:spTgt spid="132"/>
                                        </p:tgtEl>
                                      </p:cBhvr>
                                    </p:animEffect>
                                  </p:childTnLst>
                                </p:cTn>
                              </p:par>
                            </p:childTnLst>
                          </p:cTn>
                        </p:par>
                        <p:par>
                          <p:cTn id="84" fill="hold">
                            <p:stCondLst>
                              <p:cond delay="1500"/>
                            </p:stCondLst>
                            <p:childTnLst>
                              <p:par>
                                <p:cTn id="85" presetID="9" presetClass="entr" presetSubtype="0" fill="hold" grpId="0" nodeType="after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dissolve">
                                      <p:cBhvr>
                                        <p:cTn id="87" dur="500"/>
                                        <p:tgtEl>
                                          <p:spTgt spid="87"/>
                                        </p:tgtEl>
                                      </p:cBhvr>
                                    </p:animEffect>
                                  </p:childTnLst>
                                </p:cTn>
                              </p:par>
                            </p:childTnLst>
                          </p:cTn>
                        </p:par>
                        <p:par>
                          <p:cTn id="88" fill="hold">
                            <p:stCondLst>
                              <p:cond delay="2000"/>
                            </p:stCondLst>
                            <p:childTnLst>
                              <p:par>
                                <p:cTn id="89" presetID="22" presetClass="entr" presetSubtype="2" fill="hold" grpId="0" nodeType="afterEffect">
                                  <p:stCondLst>
                                    <p:cond delay="0"/>
                                  </p:stCondLst>
                                  <p:childTnLst>
                                    <p:set>
                                      <p:cBhvr>
                                        <p:cTn id="90" dur="1" fill="hold">
                                          <p:stCondLst>
                                            <p:cond delay="0"/>
                                          </p:stCondLst>
                                        </p:cTn>
                                        <p:tgtEl>
                                          <p:spTgt spid="172"/>
                                        </p:tgtEl>
                                        <p:attrNameLst>
                                          <p:attrName>style.visibility</p:attrName>
                                        </p:attrNameLst>
                                      </p:cBhvr>
                                      <p:to>
                                        <p:strVal val="visible"/>
                                      </p:to>
                                    </p:set>
                                    <p:animEffect transition="in" filter="wipe(right)">
                                      <p:cBhvr>
                                        <p:cTn id="91" dur="500"/>
                                        <p:tgtEl>
                                          <p:spTgt spid="172"/>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grpId="0" nodeType="clickEffect">
                                  <p:stCondLst>
                                    <p:cond delay="0"/>
                                  </p:stCondLst>
                                  <p:childTnLst>
                                    <p:set>
                                      <p:cBhvr>
                                        <p:cTn id="95" dur="1" fill="hold">
                                          <p:stCondLst>
                                            <p:cond delay="0"/>
                                          </p:stCondLst>
                                        </p:cTn>
                                        <p:tgtEl>
                                          <p:spTgt spid="88"/>
                                        </p:tgtEl>
                                        <p:attrNameLst>
                                          <p:attrName>style.visibility</p:attrName>
                                        </p:attrNameLst>
                                      </p:cBhvr>
                                      <p:to>
                                        <p:strVal val="visible"/>
                                      </p:to>
                                    </p:set>
                                    <p:animEffect transition="in" filter="dissolve">
                                      <p:cBhvr>
                                        <p:cTn id="9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6" grpId="0"/>
      <p:bldP spid="121" grpId="0" animBg="1"/>
      <p:bldP spid="124" grpId="0" animBg="1"/>
      <p:bldP spid="125" grpId="0" animBg="1"/>
      <p:bldP spid="126" grpId="0" animBg="1"/>
      <p:bldP spid="127" grpId="0" animBg="1"/>
      <p:bldP spid="132" grpId="0" animBg="1"/>
      <p:bldP spid="172" grpId="0" animBg="1"/>
      <p:bldP spid="83" grpId="0"/>
      <p:bldP spid="84" grpId="0"/>
      <p:bldP spid="85" grpId="0"/>
      <p:bldP spid="86" grpId="0"/>
      <p:bldP spid="87" grpId="0"/>
      <p:bldP spid="8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Tree>
    <p:extLst>
      <p:ext uri="{BB962C8B-B14F-4D97-AF65-F5344CB8AC3E}">
        <p14:creationId xmlns:p14="http://schemas.microsoft.com/office/powerpoint/2010/main" val="423066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34"/>
                                        </p:tgtEl>
                                        <p:attrNameLst>
                                          <p:attrName>style.visibility</p:attrName>
                                        </p:attrNameLst>
                                      </p:cBhvr>
                                      <p:to>
                                        <p:strVal val="visible"/>
                                      </p:to>
                                    </p:set>
                                    <p:animEffect transition="in" filter="dissolve">
                                      <p:cBhvr>
                                        <p:cTn id="22" dur="500"/>
                                        <p:tgtEl>
                                          <p:spTgt spid="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7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sp>
        <p:nvSpPr>
          <p:cNvPr id="71" name="Rectangle 124">
            <a:extLst>
              <a:ext uri="{FF2B5EF4-FFF2-40B4-BE49-F238E27FC236}">
                <a16:creationId xmlns:a16="http://schemas.microsoft.com/office/drawing/2014/main" id="{D782CDAA-0416-784F-B3B4-73D20461E8E6}"/>
              </a:ext>
            </a:extLst>
          </p:cNvPr>
          <p:cNvSpPr>
            <a:spLocks noChangeArrowheads="1"/>
          </p:cNvSpPr>
          <p:nvPr/>
        </p:nvSpPr>
        <p:spPr bwMode="auto">
          <a:xfrm>
            <a:off x="1004797" y="3949577"/>
            <a:ext cx="5038193" cy="23580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0000"/>
              </a:lnSpc>
              <a:spcBef>
                <a:spcPct val="20000"/>
              </a:spcBef>
              <a:spcAft>
                <a:spcPts val="0"/>
              </a:spcAft>
              <a:buClr>
                <a:srgbClr val="000099"/>
              </a:buClr>
              <a:buSzPct val="65000"/>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0000"/>
              </a:lnSpc>
              <a:spcBef>
                <a:spcPct val="20000"/>
              </a:spcBef>
              <a:spcAft>
                <a:spcPts val="0"/>
              </a:spcAft>
              <a:buClr>
                <a:srgbClr val="000099"/>
              </a:buClr>
              <a:buSzPct val="65000"/>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what relationship is needed between sequence # size and window size to avoid problem in scenario (b)?</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 name="Group 9">
            <a:extLst>
              <a:ext uri="{FF2B5EF4-FFF2-40B4-BE49-F238E27FC236}">
                <a16:creationId xmlns:a16="http://schemas.microsoft.com/office/drawing/2014/main" id="{736268CD-290F-C649-A065-0503FC9197DB}"/>
              </a:ext>
            </a:extLst>
          </p:cNvPr>
          <p:cNvGrpSpPr/>
          <p:nvPr/>
        </p:nvGrpSpPr>
        <p:grpSpPr>
          <a:xfrm>
            <a:off x="6612895" y="981529"/>
            <a:ext cx="2769497" cy="5564188"/>
            <a:chOff x="6612895" y="981529"/>
            <a:chExt cx="2769497" cy="5564188"/>
          </a:xfrm>
        </p:grpSpPr>
        <p:sp>
          <p:nvSpPr>
            <p:cNvPr id="9" name="Rectangle 8">
              <a:extLst>
                <a:ext uri="{FF2B5EF4-FFF2-40B4-BE49-F238E27FC236}">
                  <a16:creationId xmlns:a16="http://schemas.microsoft.com/office/drawing/2014/main" id="{82772DC8-1267-2046-8CD5-6C8C299A5017}"/>
                </a:ext>
              </a:extLst>
            </p:cNvPr>
            <p:cNvSpPr/>
            <p:nvPr/>
          </p:nvSpPr>
          <p:spPr>
            <a:xfrm>
              <a:off x="6612895" y="981529"/>
              <a:ext cx="2463800" cy="5564188"/>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1" name="Group 122">
              <a:extLst>
                <a:ext uri="{FF2B5EF4-FFF2-40B4-BE49-F238E27FC236}">
                  <a16:creationId xmlns:a16="http://schemas.microsoft.com/office/drawing/2014/main" id="{E039FCAB-16C2-CA40-8F03-2E2D41DC3CF7}"/>
                </a:ext>
              </a:extLst>
            </p:cNvPr>
            <p:cNvGrpSpPr>
              <a:grpSpLocks/>
            </p:cNvGrpSpPr>
            <p:nvPr/>
          </p:nvGrpSpPr>
          <p:grpSpPr bwMode="auto">
            <a:xfrm>
              <a:off x="8864867" y="1005799"/>
              <a:ext cx="517525" cy="5278437"/>
              <a:chOff x="3821" y="550"/>
              <a:chExt cx="326" cy="3325"/>
            </a:xfrm>
          </p:grpSpPr>
          <p:pic>
            <p:nvPicPr>
              <p:cNvPr id="382" name="Picture 5" descr="curtain">
                <a:extLst>
                  <a:ext uri="{FF2B5EF4-FFF2-40B4-BE49-F238E27FC236}">
                    <a16:creationId xmlns:a16="http://schemas.microsoft.com/office/drawing/2014/main" id="{403F5413-B503-FE4C-9AC1-492926543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 y="550"/>
                <a:ext cx="284" cy="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3" name="Picture 111" descr="curtain">
                <a:extLst>
                  <a:ext uri="{FF2B5EF4-FFF2-40B4-BE49-F238E27FC236}">
                    <a16:creationId xmlns:a16="http://schemas.microsoft.com/office/drawing/2014/main" id="{21203F3F-D4DD-E848-A9F4-2C0EDDF31B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 y="2564"/>
                <a:ext cx="326"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80" name="Text Box 121">
            <a:extLst>
              <a:ext uri="{FF2B5EF4-FFF2-40B4-BE49-F238E27FC236}">
                <a16:creationId xmlns:a16="http://schemas.microsoft.com/office/drawing/2014/main" id="{1D394A1F-BD9E-ED47-964B-579F38672782}"/>
              </a:ext>
            </a:extLst>
          </p:cNvPr>
          <p:cNvSpPr txBox="1">
            <a:spLocks noChangeArrowheads="1"/>
          </p:cNvSpPr>
          <p:nvPr/>
        </p:nvSpPr>
        <p:spPr bwMode="auto">
          <a:xfrm>
            <a:off x="6811617" y="2358260"/>
            <a:ext cx="2107096" cy="2308324"/>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can’</a:t>
            </a:r>
            <a:r>
              <a:rPr kumimoji="0" lang="en-US" altLang="ja-JP"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see sender side</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behavior identical in both cases!</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something’</a:t>
            </a:r>
            <a:r>
              <a:rPr kumimoji="0" lang="en-US" altLang="ja-JP"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 (very) wrong!</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Tree>
    <p:extLst>
      <p:ext uri="{BB962C8B-B14F-4D97-AF65-F5344CB8AC3E}">
        <p14:creationId xmlns:p14="http://schemas.microsoft.com/office/powerpoint/2010/main" val="224843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dissolve">
                                      <p:cBhvr>
                                        <p:cTn id="7" dur="500"/>
                                        <p:tgtEl>
                                          <p:spTgt spid="380"/>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8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580529" y="650420"/>
            <a:ext cx="6551791" cy="1116709"/>
          </a:xfrm>
        </p:spPr>
        <p:txBody>
          <a:bodyPr>
            <a:normAutofit/>
          </a:bodyPr>
          <a:lstStyle/>
          <a:p>
            <a:r>
              <a:rPr lang="en-US" altLang="en-US" sz="6000" dirty="0">
                <a:cs typeface="Calibri" panose="020F0502020204030204" pitchFamily="34" charset="0"/>
              </a:rPr>
              <a:t>Transport Layer</a:t>
            </a:r>
            <a:endParaRPr lang="en-US" sz="60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0430" y="1783836"/>
            <a:ext cx="7372469" cy="4173132"/>
          </a:xfrm>
        </p:spPr>
        <p:txBody>
          <a:bodyPr>
            <a:normAutofit/>
          </a:bodyPr>
          <a:lstStyle/>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dirty="0">
                <a:cs typeface="Calibri" panose="020F0502020204030204" pitchFamily="34" charset="0"/>
              </a:rPr>
              <a:t>Principles of reliable data transfer (1)</a:t>
            </a:r>
          </a:p>
          <a:p>
            <a:pPr marL="403225" indent="-285750">
              <a:spcBef>
                <a:spcPts val="800"/>
              </a:spcBef>
              <a:buClr>
                <a:schemeClr val="bg1">
                  <a:lumMod val="75000"/>
                </a:schemeClr>
              </a:buClr>
            </a:pPr>
            <a:r>
              <a:rPr lang="en-US" dirty="0">
                <a:solidFill>
                  <a:schemeClr val="bg1">
                    <a:lumMod val="75000"/>
                  </a:schemeClr>
                </a:solidFill>
              </a:rPr>
              <a:t>Connection-oriented transport: TCP</a:t>
            </a:r>
          </a:p>
          <a:p>
            <a:pPr marL="403225" indent="-285750">
              <a:spcBef>
                <a:spcPts val="800"/>
              </a:spcBef>
              <a:buClr>
                <a:schemeClr val="bg1">
                  <a:lumMod val="75000"/>
                </a:schemeClr>
              </a:buClr>
            </a:pPr>
            <a:r>
              <a:rPr lang="en-US" dirty="0">
                <a:solidFill>
                  <a:schemeClr val="bg1">
                    <a:lumMod val="75000"/>
                  </a:schemeClr>
                </a:solidFill>
              </a:rPr>
              <a:t>Principles of congestion control</a:t>
            </a:r>
          </a:p>
          <a:p>
            <a:pPr marL="403225" indent="-285750">
              <a:spcBef>
                <a:spcPts val="800"/>
              </a:spcBef>
              <a:buClr>
                <a:schemeClr val="bg1">
                  <a:lumMod val="75000"/>
                </a:schemeClr>
              </a:buClr>
            </a:pPr>
            <a:r>
              <a:rPr lang="en-US" dirty="0">
                <a:solidFill>
                  <a:schemeClr val="bg1">
                    <a:lumMod val="75000"/>
                  </a:schemeClr>
                </a:solidFill>
              </a:rPr>
              <a:t>TCP congestion control </a:t>
            </a:r>
          </a:p>
          <a:p>
            <a:pPr marL="403225" indent="-285750">
              <a:spcBef>
                <a:spcPts val="800"/>
              </a:spcBef>
              <a:buClr>
                <a:schemeClr val="bg1">
                  <a:lumMod val="75000"/>
                </a:schemeClr>
              </a:buClr>
            </a:pPr>
            <a:r>
              <a:rPr lang="en-US" dirty="0">
                <a:solidFill>
                  <a:schemeClr val="bg1">
                    <a:lumMod val="75000"/>
                  </a:schemeClr>
                </a:solidFill>
              </a:rPr>
              <a:t>Evolution of transport-layer functionality</a:t>
            </a:r>
          </a:p>
          <a:p>
            <a:pPr eaLnBrk="1" hangingPunct="1">
              <a:buClr>
                <a:srgbClr val="0013A3"/>
              </a:buClr>
              <a:buFont typeface="Wingdings" panose="05000000000000000000" pitchFamily="2" charset="2"/>
              <a:buNone/>
            </a:pPr>
            <a:endParaRPr lang="en-US" altLang="en-US" sz="2400" dirty="0"/>
          </a:p>
        </p:txBody>
      </p:sp>
      <p:grpSp>
        <p:nvGrpSpPr>
          <p:cNvPr id="3" name="Group 2">
            <a:extLst>
              <a:ext uri="{FF2B5EF4-FFF2-40B4-BE49-F238E27FC236}">
                <a16:creationId xmlns:a16="http://schemas.microsoft.com/office/drawing/2014/main" id="{E5966BCE-E1AB-7A42-B864-7745FF725900}"/>
              </a:ext>
            </a:extLst>
          </p:cNvPr>
          <p:cNvGrpSpPr/>
          <p:nvPr/>
        </p:nvGrpSpPr>
        <p:grpSpPr>
          <a:xfrm>
            <a:off x="7421880" y="792480"/>
            <a:ext cx="4399280" cy="3866277"/>
            <a:chOff x="7421880" y="792480"/>
            <a:chExt cx="4399280" cy="3866277"/>
          </a:xfrm>
        </p:grpSpPr>
        <p:pic>
          <p:nvPicPr>
            <p:cNvPr id="1026" name="Picture 2" descr="University of Massachusetts Amherst - Wikipedia">
              <a:extLst>
                <a:ext uri="{FF2B5EF4-FFF2-40B4-BE49-F238E27FC236}">
                  <a16:creationId xmlns:a16="http://schemas.microsoft.com/office/drawing/2014/main" id="{EA65677E-34B6-934A-BD3F-AAD350437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86440" y="2125980"/>
              <a:ext cx="848360" cy="84836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B8EB14B-C9ED-0847-B970-A5202AF4CE20}"/>
                </a:ext>
              </a:extLst>
            </p:cNvPr>
            <p:cNvSpPr txBox="1"/>
            <p:nvPr/>
          </p:nvSpPr>
          <p:spPr>
            <a:xfrm>
              <a:off x="7421880" y="792480"/>
              <a:ext cx="4399280" cy="138499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COMPSCI 453 </a:t>
              </a:r>
              <a:r>
                <a:rPr kumimoji="0" lang="en-US" sz="2800" b="0" i="0" u="none" strike="noStrike" kern="1200" cap="none" spc="0" normalizeH="0" baseline="0" noProof="0" dirty="0">
                  <a:ln>
                    <a:noFill/>
                  </a:ln>
                  <a:solidFill>
                    <a:srgbClr val="0013A3"/>
                  </a:solidFill>
                  <a:effectLst/>
                  <a:uLnTx/>
                  <a:uFillTx/>
                  <a:latin typeface="Calibri"/>
                  <a:ea typeface="+mn-ea"/>
                  <a:cs typeface="+mn-cs"/>
                </a:rPr>
                <a:t>Computer Networks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Professor Jim Kurose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College of Information and Computer Sciences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University of Massachusetts </a:t>
              </a:r>
            </a:p>
          </p:txBody>
        </p:sp>
        <p:grpSp>
          <p:nvGrpSpPr>
            <p:cNvPr id="14" name="Group 13">
              <a:extLst>
                <a:ext uri="{FF2B5EF4-FFF2-40B4-BE49-F238E27FC236}">
                  <a16:creationId xmlns:a16="http://schemas.microsoft.com/office/drawing/2014/main" id="{FC6E2ED4-232F-CF49-92D4-D59F2E8D1361}"/>
                </a:ext>
              </a:extLst>
            </p:cNvPr>
            <p:cNvGrpSpPr/>
            <p:nvPr/>
          </p:nvGrpSpPr>
          <p:grpSpPr>
            <a:xfrm>
              <a:off x="7884160" y="3304540"/>
              <a:ext cx="3857707" cy="1354217"/>
              <a:chOff x="7904480" y="4206240"/>
              <a:chExt cx="3857707" cy="1354217"/>
            </a:xfrm>
          </p:grpSpPr>
          <p:pic>
            <p:nvPicPr>
              <p:cNvPr id="6" name="Picture 5" descr="Kurose_CVR_REV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8020" y="4246880"/>
                <a:ext cx="934167" cy="1224438"/>
              </a:xfrm>
              <a:prstGeom prst="rect">
                <a:avLst/>
              </a:prstGeom>
            </p:spPr>
          </p:pic>
          <p:sp>
            <p:nvSpPr>
              <p:cNvPr id="13" name="TextBox 12">
                <a:extLst>
                  <a:ext uri="{FF2B5EF4-FFF2-40B4-BE49-F238E27FC236}">
                    <a16:creationId xmlns:a16="http://schemas.microsoft.com/office/drawing/2014/main" id="{7BB5C915-B56D-DF41-B49F-F01D9828071E}"/>
                  </a:ext>
                </a:extLst>
              </p:cNvPr>
              <p:cNvSpPr txBox="1"/>
              <p:nvPr/>
            </p:nvSpPr>
            <p:spPr>
              <a:xfrm>
                <a:off x="7904480" y="4206240"/>
                <a:ext cx="2885440" cy="135421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Class textbook: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prstClr val="black"/>
                    </a:solidFill>
                    <a:effectLst/>
                    <a:uLnTx/>
                    <a:uFillTx/>
                    <a:latin typeface="Calibri"/>
                    <a:ea typeface="+mn-ea"/>
                    <a:cs typeface="+mn-cs"/>
                  </a:rPr>
                  <a:t>Computer Networking: A Top-Down Approach </a:t>
                </a:r>
                <a:r>
                  <a:rPr kumimoji="0" lang="en-US" sz="1400" b="0" i="1" u="none" strike="noStrike" kern="1200" cap="none" spc="0" normalizeH="0" baseline="0" noProof="0" dirty="0">
                    <a:ln>
                      <a:noFill/>
                    </a:ln>
                    <a:solidFill>
                      <a:prstClr val="black"/>
                    </a:solidFill>
                    <a:effectLst/>
                    <a:uLnTx/>
                    <a:uFillTx/>
                    <a:latin typeface="Calibri"/>
                    <a:ea typeface="+mn-ea"/>
                    <a:cs typeface="+mn-cs"/>
                  </a:rPr>
                  <a:t>(8</a:t>
                </a:r>
                <a:r>
                  <a:rPr kumimoji="0" lang="en-US" sz="1400" b="0" i="1" u="none" strike="noStrike" kern="1200" cap="none" spc="0" normalizeH="0" baseline="30000" noProof="0" dirty="0">
                    <a:ln>
                      <a:noFill/>
                    </a:ln>
                    <a:solidFill>
                      <a:prstClr val="black"/>
                    </a:solidFill>
                    <a:effectLst/>
                    <a:uLnTx/>
                    <a:uFillTx/>
                    <a:latin typeface="Calibri"/>
                    <a:ea typeface="+mn-ea"/>
                    <a:cs typeface="+mn-cs"/>
                  </a:rPr>
                  <a:t>th</a:t>
                </a:r>
                <a:r>
                  <a:rPr kumimoji="0" lang="en-US" sz="1400" b="0" i="1" u="none" strike="noStrike" kern="1200" cap="none" spc="0" normalizeH="0" baseline="0" noProof="0" dirty="0">
                    <a:ln>
                      <a:noFill/>
                    </a:ln>
                    <a:solidFill>
                      <a:prstClr val="black"/>
                    </a:solidFill>
                    <a:effectLst/>
                    <a:uLnTx/>
                    <a:uFillTx/>
                    <a:latin typeface="Calibri"/>
                    <a:ea typeface="+mn-ea"/>
                    <a:cs typeface="+mn-cs"/>
                  </a:rPr>
                  <a:t> ed.)</a:t>
                </a:r>
                <a:endParaRPr kumimoji="0" lang="en-US" sz="1600" b="0" i="1" u="none" strike="noStrike" kern="1200" cap="none" spc="0" normalizeH="0" baseline="0" noProof="0" dirty="0">
                  <a:ln>
                    <a:noFill/>
                  </a:ln>
                  <a:solidFill>
                    <a:prstClr val="black"/>
                  </a:solidFill>
                  <a:effectLst/>
                  <a:uLnTx/>
                  <a:uFillTx/>
                  <a:latin typeface="Calibri"/>
                  <a:ea typeface="+mn-ea"/>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J.F. Kurose, K.W. Ross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a:ea typeface="+mn-ea"/>
                    <a:cs typeface="+mn-cs"/>
                  </a:rPr>
                  <a:t>Pearson, 2020</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a:ea typeface="+mn-ea"/>
                    <a:cs typeface="+mn-cs"/>
                  </a:rPr>
                  <a:t>http://</a:t>
                </a:r>
                <a:r>
                  <a:rPr kumimoji="0" lang="en-US" sz="1050" b="0" i="0" u="none" strike="noStrike" kern="1200" cap="none" spc="0" normalizeH="0" baseline="0" noProof="0" dirty="0" err="1">
                    <a:ln>
                      <a:noFill/>
                    </a:ln>
                    <a:solidFill>
                      <a:prstClr val="black"/>
                    </a:solidFill>
                    <a:effectLst/>
                    <a:uLnTx/>
                    <a:uFillTx/>
                    <a:latin typeface="Calibri"/>
                    <a:ea typeface="+mn-ea"/>
                    <a:cs typeface="+mn-cs"/>
                  </a:rPr>
                  <a:t>gaia.cs.umass.edu</a:t>
                </a:r>
                <a:r>
                  <a:rPr kumimoji="0" lang="en-US" sz="1050" b="0" i="0" u="none" strike="noStrike" kern="1200" cap="none" spc="0" normalizeH="0" baseline="0" noProof="0" dirty="0">
                    <a:ln>
                      <a:noFill/>
                    </a:ln>
                    <a:solidFill>
                      <a:prstClr val="black"/>
                    </a:solidFill>
                    <a:effectLst/>
                    <a:uLnTx/>
                    <a:uFillTx/>
                    <a:latin typeface="Calibri"/>
                    <a:ea typeface="+mn-ea"/>
                    <a:cs typeface="+mn-cs"/>
                  </a:rPr>
                  <a:t>/</a:t>
                </a:r>
                <a:r>
                  <a:rPr kumimoji="0" lang="en-US" sz="1050" b="0" i="0" u="none" strike="noStrike" kern="1200" cap="none" spc="0" normalizeH="0" baseline="0" noProof="0" dirty="0" err="1">
                    <a:ln>
                      <a:noFill/>
                    </a:ln>
                    <a:solidFill>
                      <a:prstClr val="black"/>
                    </a:solidFill>
                    <a:effectLst/>
                    <a:uLnTx/>
                    <a:uFillTx/>
                    <a:latin typeface="Calibri"/>
                    <a:ea typeface="+mn-ea"/>
                    <a:cs typeface="+mn-cs"/>
                  </a:rPr>
                  <a:t>kurose_ross</a:t>
                </a:r>
                <a:endParaRPr kumimoji="0" lang="en-US" sz="1100" b="0" i="0" u="none" strike="noStrike" kern="1200" cap="none" spc="0" normalizeH="0" baseline="0" noProof="0" dirty="0">
                  <a:ln>
                    <a:noFill/>
                  </a:ln>
                  <a:solidFill>
                    <a:prstClr val="black"/>
                  </a:solidFill>
                  <a:effectLst/>
                  <a:uLnTx/>
                  <a:uFillTx/>
                  <a:latin typeface="Calibri"/>
                  <a:ea typeface="+mn-ea"/>
                  <a:cs typeface="+mn-cs"/>
                </a:endParaRPr>
              </a:p>
            </p:txBody>
          </p:sp>
        </p:grpSp>
      </p:grpSp>
      <p:grpSp>
        <p:nvGrpSpPr>
          <p:cNvPr id="10" name="Group 9">
            <a:extLst>
              <a:ext uri="{FF2B5EF4-FFF2-40B4-BE49-F238E27FC236}">
                <a16:creationId xmlns:a16="http://schemas.microsoft.com/office/drawing/2014/main" id="{28F28055-A0AD-8140-B8AD-FD089E6A94B1}"/>
              </a:ext>
            </a:extLst>
          </p:cNvPr>
          <p:cNvGrpSpPr/>
          <p:nvPr/>
        </p:nvGrpSpPr>
        <p:grpSpPr>
          <a:xfrm>
            <a:off x="706121" y="6088211"/>
            <a:ext cx="6892924" cy="461665"/>
            <a:chOff x="731521" y="6141551"/>
            <a:chExt cx="6892924" cy="461665"/>
          </a:xfrm>
        </p:grpSpPr>
        <p:sp>
          <p:nvSpPr>
            <p:cNvPr id="11" name="TextBox 10">
              <a:extLst>
                <a:ext uri="{FF2B5EF4-FFF2-40B4-BE49-F238E27FC236}">
                  <a16:creationId xmlns:a16="http://schemas.microsoft.com/office/drawing/2014/main" id="{DAD2F4B7-77D0-9849-A447-ADDE007DD6C7}"/>
                </a:ext>
              </a:extLst>
            </p:cNvPr>
            <p:cNvSpPr txBox="1"/>
            <p:nvPr/>
          </p:nvSpPr>
          <p:spPr>
            <a:xfrm>
              <a:off x="731521" y="6141551"/>
              <a:ext cx="689292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Video:     2020, J.F. Kurose, All Rights Reserved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prstClr val="black"/>
                  </a:solidFill>
                  <a:effectLst/>
                  <a:uLnTx/>
                  <a:uFillTx/>
                  <a:latin typeface="Calibri"/>
                  <a:ea typeface="+mn-ea"/>
                  <a:cs typeface="+mn-cs"/>
                </a:rPr>
                <a:t>Powerpoint</a:t>
              </a:r>
              <a:r>
                <a:rPr kumimoji="0" lang="en-US" sz="1200" b="0" i="0" u="none" strike="noStrike" kern="1200" cap="none" spc="0" normalizeH="0" baseline="0" noProof="0" dirty="0">
                  <a:ln>
                    <a:noFill/>
                  </a:ln>
                  <a:solidFill>
                    <a:prstClr val="black"/>
                  </a:solidFill>
                  <a:effectLst/>
                  <a:uLnTx/>
                  <a:uFillTx/>
                  <a:latin typeface="Calibri"/>
                  <a:ea typeface="+mn-ea"/>
                  <a:cs typeface="+mn-cs"/>
                </a:rPr>
                <a:t>:    1996-2020, J.F. Kurose, K.W. Ross, All Rights Reserved</a:t>
              </a:r>
            </a:p>
          </p:txBody>
        </p:sp>
        <p:grpSp>
          <p:nvGrpSpPr>
            <p:cNvPr id="15" name="Group 14">
              <a:extLst>
                <a:ext uri="{FF2B5EF4-FFF2-40B4-BE49-F238E27FC236}">
                  <a16:creationId xmlns:a16="http://schemas.microsoft.com/office/drawing/2014/main" id="{BCD7AE83-C982-DB44-9CD7-6C8F0EC20FC1}"/>
                </a:ext>
              </a:extLst>
            </p:cNvPr>
            <p:cNvGrpSpPr/>
            <p:nvPr/>
          </p:nvGrpSpPr>
          <p:grpSpPr>
            <a:xfrm>
              <a:off x="1252378" y="6209727"/>
              <a:ext cx="473108" cy="346349"/>
              <a:chOff x="1252378" y="6209727"/>
              <a:chExt cx="473108" cy="346349"/>
            </a:xfrm>
          </p:grpSpPr>
          <p:pic>
            <p:nvPicPr>
              <p:cNvPr id="16" name="Picture 15">
                <a:extLst>
                  <a:ext uri="{FF2B5EF4-FFF2-40B4-BE49-F238E27FC236}">
                    <a16:creationId xmlns:a16="http://schemas.microsoft.com/office/drawing/2014/main" id="{1FD09E0B-A500-D34B-82F5-DF08DFD431A5}"/>
                  </a:ext>
                </a:extLst>
              </p:cNvPr>
              <p:cNvPicPr>
                <a:picLocks noChangeAspect="1"/>
              </p:cNvPicPr>
              <p:nvPr/>
            </p:nvPicPr>
            <p:blipFill>
              <a:blip r:embed="rId5"/>
              <a:stretch>
                <a:fillRect/>
              </a:stretch>
            </p:blipFill>
            <p:spPr>
              <a:xfrm>
                <a:off x="1252378" y="6209727"/>
                <a:ext cx="125836" cy="160221"/>
              </a:xfrm>
              <a:prstGeom prst="rect">
                <a:avLst/>
              </a:prstGeom>
            </p:spPr>
          </p:pic>
          <p:pic>
            <p:nvPicPr>
              <p:cNvPr id="17" name="Picture 16">
                <a:extLst>
                  <a:ext uri="{FF2B5EF4-FFF2-40B4-BE49-F238E27FC236}">
                    <a16:creationId xmlns:a16="http://schemas.microsoft.com/office/drawing/2014/main" id="{2C923314-2746-1A4C-8911-FFFB2DF6C2DD}"/>
                  </a:ext>
                </a:extLst>
              </p:cNvPr>
              <p:cNvPicPr>
                <a:picLocks noChangeAspect="1"/>
              </p:cNvPicPr>
              <p:nvPr/>
            </p:nvPicPr>
            <p:blipFill>
              <a:blip r:embed="rId5"/>
              <a:stretch>
                <a:fillRect/>
              </a:stretch>
            </p:blipFill>
            <p:spPr>
              <a:xfrm>
                <a:off x="1599650" y="6395855"/>
                <a:ext cx="125836" cy="160221"/>
              </a:xfrm>
              <a:prstGeom prst="rect">
                <a:avLst/>
              </a:prstGeom>
            </p:spPr>
          </p:pic>
        </p:grpSp>
      </p:grpSp>
    </p:spTree>
    <p:extLst>
      <p:ext uri="{BB962C8B-B14F-4D97-AF65-F5344CB8AC3E}">
        <p14:creationId xmlns:p14="http://schemas.microsoft.com/office/powerpoint/2010/main" val="1916889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5F5FC-7BAD-BE4C-A9D5-089B481D19F6}"/>
              </a:ext>
            </a:extLst>
          </p:cNvPr>
          <p:cNvSpPr>
            <a:spLocks noGrp="1"/>
          </p:cNvSpPr>
          <p:nvPr>
            <p:ph type="title"/>
          </p:nvPr>
        </p:nvSpPr>
        <p:spPr/>
        <p:txBody>
          <a:bodyPr/>
          <a:lstStyle/>
          <a:p>
            <a:r>
              <a:rPr lang="en-US" dirty="0"/>
              <a:t>Backup</a:t>
            </a:r>
          </a:p>
        </p:txBody>
      </p:sp>
      <p:sp>
        <p:nvSpPr>
          <p:cNvPr id="5" name="Slide Number Placeholder 4">
            <a:extLst>
              <a:ext uri="{FF2B5EF4-FFF2-40B4-BE49-F238E27FC236}">
                <a16:creationId xmlns:a16="http://schemas.microsoft.com/office/drawing/2014/main" id="{AFFED47B-492A-2342-8F47-8641CFDF7E56}"/>
              </a:ext>
            </a:extLst>
          </p:cNvPr>
          <p:cNvSpPr>
            <a:spLocks noGrp="1"/>
          </p:cNvSpPr>
          <p:nvPr>
            <p:ph type="sldNum" sz="quarter" idx="4"/>
          </p:nvPr>
        </p:nvSpPr>
        <p:spPr/>
        <p:txBody>
          <a:bodyPr/>
          <a:lstStyle/>
          <a:p>
            <a:r>
              <a:rPr lang="en-US"/>
              <a:t>Transport Layer: 3-</a:t>
            </a:r>
            <a:fld id="{C4204591-24BD-A542-B9D5-F8D8A88D2FEE}" type="slidenum">
              <a:rPr lang="en-US" smtClean="0"/>
              <a:pPr/>
              <a:t>46</a:t>
            </a:fld>
            <a:endParaRPr lang="en-US" dirty="0"/>
          </a:p>
        </p:txBody>
      </p:sp>
    </p:spTree>
    <p:extLst>
      <p:ext uri="{BB962C8B-B14F-4D97-AF65-F5344CB8AC3E}">
        <p14:creationId xmlns:p14="http://schemas.microsoft.com/office/powerpoint/2010/main" val="37961959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0D1971-0423-8C4A-85AD-5DF63C24ECC4}"/>
              </a:ext>
            </a:extLst>
          </p:cNvPr>
          <p:cNvSpPr/>
          <p:nvPr/>
        </p:nvSpPr>
        <p:spPr>
          <a:xfrm>
            <a:off x="-76200" y="0"/>
            <a:ext cx="12538128"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42" name="Group 41">
            <a:extLst>
              <a:ext uri="{FF2B5EF4-FFF2-40B4-BE49-F238E27FC236}">
                <a16:creationId xmlns:a16="http://schemas.microsoft.com/office/drawing/2014/main" id="{D8F33745-D063-4649-BCC7-AC1EC9285155}"/>
              </a:ext>
            </a:extLst>
          </p:cNvPr>
          <p:cNvGrpSpPr/>
          <p:nvPr/>
        </p:nvGrpSpPr>
        <p:grpSpPr>
          <a:xfrm>
            <a:off x="4072179" y="294468"/>
            <a:ext cx="4200041" cy="1921790"/>
            <a:chOff x="4072179" y="294468"/>
            <a:chExt cx="4200041" cy="1921790"/>
          </a:xfrm>
        </p:grpSpPr>
        <p:sp>
          <p:nvSpPr>
            <p:cNvPr id="11" name="U-Turn Arrow 10">
              <a:extLst>
                <a:ext uri="{FF2B5EF4-FFF2-40B4-BE49-F238E27FC236}">
                  <a16:creationId xmlns:a16="http://schemas.microsoft.com/office/drawing/2014/main" id="{E862A0D1-E016-F645-9894-F77EB0D38472}"/>
                </a:ext>
              </a:extLst>
            </p:cNvPr>
            <p:cNvSpPr/>
            <p:nvPr/>
          </p:nvSpPr>
          <p:spPr>
            <a:xfrm>
              <a:off x="4072179" y="1627322"/>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9" name="Group 18">
              <a:extLst>
                <a:ext uri="{FF2B5EF4-FFF2-40B4-BE49-F238E27FC236}">
                  <a16:creationId xmlns:a16="http://schemas.microsoft.com/office/drawing/2014/main" id="{AF6247CF-FD1B-DF44-ACDF-381792F68596}"/>
                </a:ext>
              </a:extLst>
            </p:cNvPr>
            <p:cNvGrpSpPr/>
            <p:nvPr/>
          </p:nvGrpSpPr>
          <p:grpSpPr>
            <a:xfrm>
              <a:off x="4584916" y="294468"/>
              <a:ext cx="3169073" cy="1124632"/>
              <a:chOff x="4584916" y="294468"/>
              <a:chExt cx="3169073" cy="1124632"/>
            </a:xfrm>
          </p:grpSpPr>
          <p:sp>
            <p:nvSpPr>
              <p:cNvPr id="13" name="TextBox 12">
                <a:extLst>
                  <a:ext uri="{FF2B5EF4-FFF2-40B4-BE49-F238E27FC236}">
                    <a16:creationId xmlns:a16="http://schemas.microsoft.com/office/drawing/2014/main" id="{C3F089F4-2F43-6C44-A399-540DF2F8C16A}"/>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14" name="TextBox 13">
                <a:extLst>
                  <a:ext uri="{FF2B5EF4-FFF2-40B4-BE49-F238E27FC236}">
                    <a16:creationId xmlns:a16="http://schemas.microsoft.com/office/drawing/2014/main" id="{F52E40CB-7175-FE40-81E0-EFB61A5F42DF}"/>
                  </a:ext>
                </a:extLst>
              </p:cNvPr>
              <p:cNvSpPr txBox="1"/>
              <p:nvPr/>
            </p:nvSpPr>
            <p:spPr>
              <a:xfrm>
                <a:off x="4584916" y="834325"/>
                <a:ext cx="3169073" cy="584775"/>
              </a:xfrm>
              <a:prstGeom prst="rect">
                <a:avLst/>
              </a:prstGeom>
              <a:noFill/>
            </p:spPr>
            <p:txBody>
              <a:bodyPr wrap="none" rtlCol="0">
                <a:spAutoFit/>
              </a:bodyPr>
              <a:lstStyle/>
              <a:p>
                <a:r>
                  <a:rPr lang="en-US" sz="3200" dirty="0">
                    <a:solidFill>
                      <a:schemeClr val="bg1"/>
                    </a:solidFill>
                  </a:rPr>
                  <a:t>power to filament</a:t>
                </a:r>
              </a:p>
            </p:txBody>
          </p:sp>
          <p:cxnSp>
            <p:nvCxnSpPr>
              <p:cNvPr id="16" name="Straight Connector 15">
                <a:extLst>
                  <a:ext uri="{FF2B5EF4-FFF2-40B4-BE49-F238E27FC236}">
                    <a16:creationId xmlns:a16="http://schemas.microsoft.com/office/drawing/2014/main" id="{2B6C040B-274D-6642-81AB-EA795A2546F3}"/>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3" name="Group 42">
            <a:extLst>
              <a:ext uri="{FF2B5EF4-FFF2-40B4-BE49-F238E27FC236}">
                <a16:creationId xmlns:a16="http://schemas.microsoft.com/office/drawing/2014/main" id="{9509D09A-EA5B-2943-B39E-DF2837BE557F}"/>
              </a:ext>
            </a:extLst>
          </p:cNvPr>
          <p:cNvGrpSpPr/>
          <p:nvPr/>
        </p:nvGrpSpPr>
        <p:grpSpPr>
          <a:xfrm>
            <a:off x="4072179" y="4677905"/>
            <a:ext cx="4200041" cy="1992537"/>
            <a:chOff x="4072179" y="4677905"/>
            <a:chExt cx="4200041" cy="1992537"/>
          </a:xfrm>
        </p:grpSpPr>
        <p:sp>
          <p:nvSpPr>
            <p:cNvPr id="12" name="U-Turn Arrow 11">
              <a:extLst>
                <a:ext uri="{FF2B5EF4-FFF2-40B4-BE49-F238E27FC236}">
                  <a16:creationId xmlns:a16="http://schemas.microsoft.com/office/drawing/2014/main" id="{A05E9A2C-543E-7248-9210-F41B568CA87B}"/>
                </a:ext>
              </a:extLst>
            </p:cNvPr>
            <p:cNvSpPr/>
            <p:nvPr/>
          </p:nvSpPr>
          <p:spPr>
            <a:xfrm rot="10800000">
              <a:off x="4072179" y="4677905"/>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20" name="Group 19">
              <a:extLst>
                <a:ext uri="{FF2B5EF4-FFF2-40B4-BE49-F238E27FC236}">
                  <a16:creationId xmlns:a16="http://schemas.microsoft.com/office/drawing/2014/main" id="{58C78BCD-B077-274A-A3A5-D18C8AF7F3F2}"/>
                </a:ext>
              </a:extLst>
            </p:cNvPr>
            <p:cNvGrpSpPr/>
            <p:nvPr/>
          </p:nvGrpSpPr>
          <p:grpSpPr>
            <a:xfrm>
              <a:off x="4318864" y="5545810"/>
              <a:ext cx="3740260" cy="1124632"/>
              <a:chOff x="4305952" y="294468"/>
              <a:chExt cx="3740260" cy="1124632"/>
            </a:xfrm>
          </p:grpSpPr>
          <p:sp>
            <p:nvSpPr>
              <p:cNvPr id="21" name="TextBox 20">
                <a:extLst>
                  <a:ext uri="{FF2B5EF4-FFF2-40B4-BE49-F238E27FC236}">
                    <a16:creationId xmlns:a16="http://schemas.microsoft.com/office/drawing/2014/main" id="{B1A8B0C2-9FCD-FD4D-BFE7-41E36B9F6EC0}"/>
                  </a:ext>
                </a:extLst>
              </p:cNvPr>
              <p:cNvSpPr txBox="1"/>
              <p:nvPr/>
            </p:nvSpPr>
            <p:spPr>
              <a:xfrm>
                <a:off x="4819970" y="294468"/>
                <a:ext cx="2840458" cy="584775"/>
              </a:xfrm>
              <a:prstGeom prst="rect">
                <a:avLst/>
              </a:prstGeom>
              <a:noFill/>
            </p:spPr>
            <p:txBody>
              <a:bodyPr wrap="none" rtlCol="0">
                <a:spAutoFit/>
              </a:bodyPr>
              <a:lstStyle/>
              <a:p>
                <a:r>
                  <a:rPr lang="en-US" sz="3200" dirty="0">
                    <a:solidFill>
                      <a:schemeClr val="bg1"/>
                    </a:solidFill>
                  </a:rPr>
                  <a:t>Turn switch OFF</a:t>
                </a:r>
              </a:p>
            </p:txBody>
          </p:sp>
          <p:sp>
            <p:nvSpPr>
              <p:cNvPr id="22" name="TextBox 21">
                <a:extLst>
                  <a:ext uri="{FF2B5EF4-FFF2-40B4-BE49-F238E27FC236}">
                    <a16:creationId xmlns:a16="http://schemas.microsoft.com/office/drawing/2014/main" id="{8823DDE3-82C4-7749-8151-5CFC97234BE1}"/>
                  </a:ext>
                </a:extLst>
              </p:cNvPr>
              <p:cNvSpPr txBox="1"/>
              <p:nvPr/>
            </p:nvSpPr>
            <p:spPr>
              <a:xfrm>
                <a:off x="4305952" y="834325"/>
                <a:ext cx="3740260" cy="584775"/>
              </a:xfrm>
              <a:prstGeom prst="rect">
                <a:avLst/>
              </a:prstGeom>
              <a:noFill/>
            </p:spPr>
            <p:txBody>
              <a:bodyPr wrap="square" rtlCol="0">
                <a:spAutoFit/>
              </a:bodyPr>
              <a:lstStyle/>
              <a:p>
                <a:r>
                  <a:rPr lang="en-US" sz="3200" dirty="0">
                    <a:solidFill>
                      <a:schemeClr val="bg1"/>
                    </a:solidFill>
                  </a:rPr>
                  <a:t>no power to filament</a:t>
                </a:r>
              </a:p>
            </p:txBody>
          </p:sp>
          <p:cxnSp>
            <p:nvCxnSpPr>
              <p:cNvPr id="23" name="Straight Connector 22">
                <a:extLst>
                  <a:ext uri="{FF2B5EF4-FFF2-40B4-BE49-F238E27FC236}">
                    <a16:creationId xmlns:a16="http://schemas.microsoft.com/office/drawing/2014/main" id="{F5FB03BD-F7D5-7246-B466-C920CCF6E47A}"/>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37" name="Group 36">
            <a:extLst>
              <a:ext uri="{FF2B5EF4-FFF2-40B4-BE49-F238E27FC236}">
                <a16:creationId xmlns:a16="http://schemas.microsoft.com/office/drawing/2014/main" id="{095CD984-2395-8C4D-A9EF-203918E013F9}"/>
              </a:ext>
            </a:extLst>
          </p:cNvPr>
          <p:cNvGrpSpPr/>
          <p:nvPr/>
        </p:nvGrpSpPr>
        <p:grpSpPr>
          <a:xfrm>
            <a:off x="6679770" y="2112757"/>
            <a:ext cx="4724400" cy="2629726"/>
            <a:chOff x="6679770" y="2112757"/>
            <a:chExt cx="4724400" cy="2629726"/>
          </a:xfrm>
        </p:grpSpPr>
        <p:pic>
          <p:nvPicPr>
            <p:cNvPr id="6" name="Picture 5">
              <a:extLst>
                <a:ext uri="{FF2B5EF4-FFF2-40B4-BE49-F238E27FC236}">
                  <a16:creationId xmlns:a16="http://schemas.microsoft.com/office/drawing/2014/main" id="{1479DCDC-76DC-2C45-9E02-E2FA69DB51D6}"/>
                </a:ext>
              </a:extLst>
            </p:cNvPr>
            <p:cNvPicPr>
              <a:picLocks noChangeAspect="1"/>
            </p:cNvPicPr>
            <p:nvPr/>
          </p:nvPicPr>
          <p:blipFill>
            <a:blip r:embed="rId3"/>
            <a:stretch>
              <a:fillRect/>
            </a:stretch>
          </p:blipFill>
          <p:spPr>
            <a:xfrm>
              <a:off x="6679770" y="2112757"/>
              <a:ext cx="4724400" cy="2629726"/>
            </a:xfrm>
            <a:prstGeom prst="ellipse">
              <a:avLst/>
            </a:prstGeom>
            <a:ln w="66675">
              <a:solidFill>
                <a:schemeClr val="bg1"/>
              </a:solidFill>
            </a:ln>
          </p:spPr>
        </p:pic>
        <p:sp>
          <p:nvSpPr>
            <p:cNvPr id="10" name="TextBox 9">
              <a:extLst>
                <a:ext uri="{FF2B5EF4-FFF2-40B4-BE49-F238E27FC236}">
                  <a16:creationId xmlns:a16="http://schemas.microsoft.com/office/drawing/2014/main" id="{6A305FC5-17A4-154C-B5DD-D093A12AB3D4}"/>
                </a:ext>
              </a:extLst>
            </p:cNvPr>
            <p:cNvSpPr txBox="1"/>
            <p:nvPr/>
          </p:nvSpPr>
          <p:spPr>
            <a:xfrm>
              <a:off x="7480516" y="2867187"/>
              <a:ext cx="1815884" cy="1323439"/>
            </a:xfrm>
            <a:prstGeom prst="rect">
              <a:avLst/>
            </a:prstGeom>
            <a:noFill/>
          </p:spPr>
          <p:txBody>
            <a:bodyPr wrap="square" rtlCol="0">
              <a:spAutoFit/>
            </a:bodyPr>
            <a:lstStyle/>
            <a:p>
              <a:r>
                <a:rPr lang="en-US" sz="8000" b="1" dirty="0">
                  <a:solidFill>
                    <a:srgbClr val="C00000"/>
                  </a:solidFill>
                </a:rPr>
                <a:t>ON</a:t>
              </a:r>
              <a:endParaRPr lang="en-US" sz="3200" b="1" dirty="0">
                <a:solidFill>
                  <a:srgbClr val="C00000"/>
                </a:solidFill>
              </a:endParaRPr>
            </a:p>
          </p:txBody>
        </p:sp>
      </p:grpSp>
      <p:grpSp>
        <p:nvGrpSpPr>
          <p:cNvPr id="36" name="Group 35">
            <a:extLst>
              <a:ext uri="{FF2B5EF4-FFF2-40B4-BE49-F238E27FC236}">
                <a16:creationId xmlns:a16="http://schemas.microsoft.com/office/drawing/2014/main" id="{5A1691D5-F3F5-A342-9CA9-7D3E65BDBD28}"/>
              </a:ext>
            </a:extLst>
          </p:cNvPr>
          <p:cNvGrpSpPr/>
          <p:nvPr/>
        </p:nvGrpSpPr>
        <p:grpSpPr>
          <a:xfrm>
            <a:off x="927312" y="2164695"/>
            <a:ext cx="4788547" cy="2528610"/>
            <a:chOff x="927312" y="2164695"/>
            <a:chExt cx="4788547" cy="2528610"/>
          </a:xfrm>
        </p:grpSpPr>
        <p:pic>
          <p:nvPicPr>
            <p:cNvPr id="7" name="Picture 6">
              <a:extLst>
                <a:ext uri="{FF2B5EF4-FFF2-40B4-BE49-F238E27FC236}">
                  <a16:creationId xmlns:a16="http://schemas.microsoft.com/office/drawing/2014/main" id="{CAAD88C8-1A62-D146-B3A8-9C0F9FA881B5}"/>
                </a:ext>
              </a:extLst>
            </p:cNvPr>
            <p:cNvPicPr>
              <a:picLocks noChangeAspect="1"/>
            </p:cNvPicPr>
            <p:nvPr/>
          </p:nvPicPr>
          <p:blipFill>
            <a:blip r:embed="rId4"/>
            <a:stretch>
              <a:fillRect/>
            </a:stretch>
          </p:blipFill>
          <p:spPr>
            <a:xfrm>
              <a:off x="927312" y="2164695"/>
              <a:ext cx="4695989" cy="2528610"/>
            </a:xfrm>
            <a:prstGeom prst="ellipse">
              <a:avLst/>
            </a:prstGeom>
            <a:ln w="63500">
              <a:solidFill>
                <a:schemeClr val="bg1"/>
              </a:solidFill>
            </a:ln>
          </p:spPr>
        </p:pic>
        <p:sp>
          <p:nvSpPr>
            <p:cNvPr id="9" name="TextBox 8">
              <a:extLst>
                <a:ext uri="{FF2B5EF4-FFF2-40B4-BE49-F238E27FC236}">
                  <a16:creationId xmlns:a16="http://schemas.microsoft.com/office/drawing/2014/main" id="{B8B70685-D636-9D4C-A43B-7FB434B64B93}"/>
                </a:ext>
              </a:extLst>
            </p:cNvPr>
            <p:cNvSpPr txBox="1"/>
            <p:nvPr/>
          </p:nvSpPr>
          <p:spPr>
            <a:xfrm>
              <a:off x="3127643" y="2657099"/>
              <a:ext cx="2588216" cy="1323439"/>
            </a:xfrm>
            <a:prstGeom prst="rect">
              <a:avLst/>
            </a:prstGeom>
            <a:noFill/>
          </p:spPr>
          <p:txBody>
            <a:bodyPr wrap="square" rtlCol="0">
              <a:spAutoFit/>
            </a:bodyPr>
            <a:lstStyle/>
            <a:p>
              <a:r>
                <a:rPr lang="en-US" sz="8000" b="1" dirty="0">
                  <a:solidFill>
                    <a:srgbClr val="C00000"/>
                  </a:solidFill>
                </a:rPr>
                <a:t>OFF</a:t>
              </a:r>
              <a:endParaRPr lang="en-US" sz="4000" b="1" dirty="0">
                <a:solidFill>
                  <a:srgbClr val="C00000"/>
                </a:solidFill>
              </a:endParaRPr>
            </a:p>
          </p:txBody>
        </p:sp>
      </p:grpSp>
    </p:spTree>
    <p:extLst>
      <p:ext uri="{BB962C8B-B14F-4D97-AF65-F5344CB8AC3E}">
        <p14:creationId xmlns:p14="http://schemas.microsoft.com/office/powerpoint/2010/main" val="389541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right)">
                                      <p:cBhvr>
                                        <p:cTn id="1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0D1971-0423-8C4A-85AD-5DF63C24ECC4}"/>
              </a:ext>
            </a:extLst>
          </p:cNvPr>
          <p:cNvSpPr/>
          <p:nvPr/>
        </p:nvSpPr>
        <p:spPr>
          <a:xfrm>
            <a:off x="-76200" y="0"/>
            <a:ext cx="12538128"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61" name="Group 60">
            <a:extLst>
              <a:ext uri="{FF2B5EF4-FFF2-40B4-BE49-F238E27FC236}">
                <a16:creationId xmlns:a16="http://schemas.microsoft.com/office/drawing/2014/main" id="{DE58BEBC-7A6C-5745-901B-71FE1CD6B3E2}"/>
              </a:ext>
            </a:extLst>
          </p:cNvPr>
          <p:cNvGrpSpPr/>
          <p:nvPr/>
        </p:nvGrpSpPr>
        <p:grpSpPr>
          <a:xfrm>
            <a:off x="95570" y="573868"/>
            <a:ext cx="2939730" cy="4530513"/>
            <a:chOff x="95570" y="573868"/>
            <a:chExt cx="2939730" cy="4530513"/>
          </a:xfrm>
        </p:grpSpPr>
        <p:grpSp>
          <p:nvGrpSpPr>
            <p:cNvPr id="62" name="Group 61">
              <a:extLst>
                <a:ext uri="{FF2B5EF4-FFF2-40B4-BE49-F238E27FC236}">
                  <a16:creationId xmlns:a16="http://schemas.microsoft.com/office/drawing/2014/main" id="{A4FE3C84-C07F-904C-86CE-5BB0E0191C28}"/>
                </a:ext>
              </a:extLst>
            </p:cNvPr>
            <p:cNvGrpSpPr/>
            <p:nvPr/>
          </p:nvGrpSpPr>
          <p:grpSpPr>
            <a:xfrm rot="10800000">
              <a:off x="366846" y="1620217"/>
              <a:ext cx="1801840" cy="3484164"/>
              <a:chOff x="10209346" y="1810717"/>
              <a:chExt cx="1801840" cy="3484164"/>
            </a:xfrm>
          </p:grpSpPr>
          <p:sp>
            <p:nvSpPr>
              <p:cNvPr id="67" name="U-Turn Arrow 66">
                <a:extLst>
                  <a:ext uri="{FF2B5EF4-FFF2-40B4-BE49-F238E27FC236}">
                    <a16:creationId xmlns:a16="http://schemas.microsoft.com/office/drawing/2014/main" id="{53276A32-BA1D-0746-8370-4501112D312E}"/>
                  </a:ext>
                </a:extLst>
              </p:cNvPr>
              <p:cNvSpPr/>
              <p:nvPr/>
            </p:nvSpPr>
            <p:spPr>
              <a:xfrm rot="10800000">
                <a:off x="10209346" y="4597455"/>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U-Turn Arrow 67">
                <a:extLst>
                  <a:ext uri="{FF2B5EF4-FFF2-40B4-BE49-F238E27FC236}">
                    <a16:creationId xmlns:a16="http://schemas.microsoft.com/office/drawing/2014/main" id="{1ABCAD56-8C95-3F43-A6ED-85C9DA11CE7E}"/>
                  </a:ext>
                </a:extLst>
              </p:cNvPr>
              <p:cNvSpPr/>
              <p:nvPr/>
            </p:nvSpPr>
            <p:spPr>
              <a:xfrm>
                <a:off x="10288936" y="1810717"/>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BBE76451-2394-3E4B-9341-8BD61F2F7A02}"/>
                  </a:ext>
                </a:extLst>
              </p:cNvPr>
              <p:cNvSpPr/>
              <p:nvPr/>
            </p:nvSpPr>
            <p:spPr>
              <a:xfrm>
                <a:off x="11251769" y="2169763"/>
                <a:ext cx="759417" cy="54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7B70E2B6-14CF-BD41-90BB-92B74769B023}"/>
                  </a:ext>
                </a:extLst>
              </p:cNvPr>
              <p:cNvSpPr/>
              <p:nvPr/>
            </p:nvSpPr>
            <p:spPr>
              <a:xfrm>
                <a:off x="11562112" y="2168524"/>
                <a:ext cx="150463" cy="2635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A6B806EE-50C8-F543-8983-F9FB2B17C9F0}"/>
                </a:ext>
              </a:extLst>
            </p:cNvPr>
            <p:cNvGrpSpPr/>
            <p:nvPr/>
          </p:nvGrpSpPr>
          <p:grpSpPr>
            <a:xfrm>
              <a:off x="95570" y="573868"/>
              <a:ext cx="2939730" cy="1111932"/>
              <a:chOff x="4819970" y="294468"/>
              <a:chExt cx="2939730" cy="1111932"/>
            </a:xfrm>
          </p:grpSpPr>
          <p:sp>
            <p:nvSpPr>
              <p:cNvPr id="64" name="TextBox 63">
                <a:extLst>
                  <a:ext uri="{FF2B5EF4-FFF2-40B4-BE49-F238E27FC236}">
                    <a16:creationId xmlns:a16="http://schemas.microsoft.com/office/drawing/2014/main" id="{9619A6A5-5768-6C4C-87B0-C9588D49BAA3}"/>
                  </a:ext>
                </a:extLst>
              </p:cNvPr>
              <p:cNvSpPr txBox="1"/>
              <p:nvPr/>
            </p:nvSpPr>
            <p:spPr>
              <a:xfrm>
                <a:off x="4819970" y="294468"/>
                <a:ext cx="2939730" cy="584775"/>
              </a:xfrm>
              <a:prstGeom prst="rect">
                <a:avLst/>
              </a:prstGeom>
              <a:noFill/>
            </p:spPr>
            <p:txBody>
              <a:bodyPr wrap="square" rtlCol="0">
                <a:spAutoFit/>
              </a:bodyPr>
              <a:lstStyle/>
              <a:p>
                <a:r>
                  <a:rPr lang="en-US" sz="3200" dirty="0">
                    <a:solidFill>
                      <a:schemeClr val="bg1"/>
                    </a:solidFill>
                  </a:rPr>
                  <a:t>Turn switch OFF</a:t>
                </a:r>
              </a:p>
            </p:txBody>
          </p:sp>
          <p:sp>
            <p:nvSpPr>
              <p:cNvPr id="65" name="TextBox 64">
                <a:extLst>
                  <a:ext uri="{FF2B5EF4-FFF2-40B4-BE49-F238E27FC236}">
                    <a16:creationId xmlns:a16="http://schemas.microsoft.com/office/drawing/2014/main" id="{759162DA-8995-2F44-A799-DA664FE697FE}"/>
                  </a:ext>
                </a:extLst>
              </p:cNvPr>
              <p:cNvSpPr txBox="1"/>
              <p:nvPr/>
            </p:nvSpPr>
            <p:spPr>
              <a:xfrm>
                <a:off x="6032716" y="821625"/>
                <a:ext cx="437940" cy="584775"/>
              </a:xfrm>
              <a:prstGeom prst="rect">
                <a:avLst/>
              </a:prstGeom>
              <a:noFill/>
            </p:spPr>
            <p:txBody>
              <a:bodyPr wrap="none" rtlCol="0">
                <a:spAutoFit/>
              </a:bodyPr>
              <a:lstStyle/>
              <a:p>
                <a:r>
                  <a:rPr lang="en-US" sz="3200" dirty="0">
                    <a:solidFill>
                      <a:schemeClr val="bg1"/>
                    </a:solidFill>
                    <a:latin typeface="Symbol" pitchFamily="2" charset="2"/>
                  </a:rPr>
                  <a:t>D</a:t>
                </a:r>
              </a:p>
            </p:txBody>
          </p:sp>
          <p:cxnSp>
            <p:nvCxnSpPr>
              <p:cNvPr id="66" name="Straight Connector 65">
                <a:extLst>
                  <a:ext uri="{FF2B5EF4-FFF2-40B4-BE49-F238E27FC236}">
                    <a16:creationId xmlns:a16="http://schemas.microsoft.com/office/drawing/2014/main" id="{D7E8702D-88E5-7E4D-8A01-7913A9A0662F}"/>
                  </a:ext>
                </a:extLst>
              </p:cNvPr>
              <p:cNvCxnSpPr>
                <a:cxnSpLocks/>
              </p:cNvCxnSpPr>
              <p:nvPr/>
            </p:nvCxnSpPr>
            <p:spPr>
              <a:xfrm>
                <a:off x="5016500" y="873501"/>
                <a:ext cx="236908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2" name="Group 41">
            <a:extLst>
              <a:ext uri="{FF2B5EF4-FFF2-40B4-BE49-F238E27FC236}">
                <a16:creationId xmlns:a16="http://schemas.microsoft.com/office/drawing/2014/main" id="{D8F33745-D063-4649-BCC7-AC1EC9285155}"/>
              </a:ext>
            </a:extLst>
          </p:cNvPr>
          <p:cNvGrpSpPr/>
          <p:nvPr/>
        </p:nvGrpSpPr>
        <p:grpSpPr>
          <a:xfrm>
            <a:off x="4072179" y="294468"/>
            <a:ext cx="4200041" cy="1921790"/>
            <a:chOff x="4072179" y="294468"/>
            <a:chExt cx="4200041" cy="1921790"/>
          </a:xfrm>
        </p:grpSpPr>
        <p:sp>
          <p:nvSpPr>
            <p:cNvPr id="11" name="U-Turn Arrow 10">
              <a:extLst>
                <a:ext uri="{FF2B5EF4-FFF2-40B4-BE49-F238E27FC236}">
                  <a16:creationId xmlns:a16="http://schemas.microsoft.com/office/drawing/2014/main" id="{E862A0D1-E016-F645-9894-F77EB0D38472}"/>
                </a:ext>
              </a:extLst>
            </p:cNvPr>
            <p:cNvSpPr/>
            <p:nvPr/>
          </p:nvSpPr>
          <p:spPr>
            <a:xfrm>
              <a:off x="4072179" y="1627322"/>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9" name="Group 18">
              <a:extLst>
                <a:ext uri="{FF2B5EF4-FFF2-40B4-BE49-F238E27FC236}">
                  <a16:creationId xmlns:a16="http://schemas.microsoft.com/office/drawing/2014/main" id="{AF6247CF-FD1B-DF44-ACDF-381792F68596}"/>
                </a:ext>
              </a:extLst>
            </p:cNvPr>
            <p:cNvGrpSpPr/>
            <p:nvPr/>
          </p:nvGrpSpPr>
          <p:grpSpPr>
            <a:xfrm>
              <a:off x="4584916" y="294468"/>
              <a:ext cx="3169073" cy="1124632"/>
              <a:chOff x="4584916" y="294468"/>
              <a:chExt cx="3169073" cy="1124632"/>
            </a:xfrm>
          </p:grpSpPr>
          <p:sp>
            <p:nvSpPr>
              <p:cNvPr id="13" name="TextBox 12">
                <a:extLst>
                  <a:ext uri="{FF2B5EF4-FFF2-40B4-BE49-F238E27FC236}">
                    <a16:creationId xmlns:a16="http://schemas.microsoft.com/office/drawing/2014/main" id="{C3F089F4-2F43-6C44-A399-540DF2F8C16A}"/>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14" name="TextBox 13">
                <a:extLst>
                  <a:ext uri="{FF2B5EF4-FFF2-40B4-BE49-F238E27FC236}">
                    <a16:creationId xmlns:a16="http://schemas.microsoft.com/office/drawing/2014/main" id="{F52E40CB-7175-FE40-81E0-EFB61A5F42DF}"/>
                  </a:ext>
                </a:extLst>
              </p:cNvPr>
              <p:cNvSpPr txBox="1"/>
              <p:nvPr/>
            </p:nvSpPr>
            <p:spPr>
              <a:xfrm>
                <a:off x="4584916" y="834325"/>
                <a:ext cx="3169073" cy="584775"/>
              </a:xfrm>
              <a:prstGeom prst="rect">
                <a:avLst/>
              </a:prstGeom>
              <a:noFill/>
            </p:spPr>
            <p:txBody>
              <a:bodyPr wrap="none" rtlCol="0">
                <a:spAutoFit/>
              </a:bodyPr>
              <a:lstStyle/>
              <a:p>
                <a:r>
                  <a:rPr lang="en-US" sz="3200" dirty="0">
                    <a:solidFill>
                      <a:schemeClr val="bg1"/>
                    </a:solidFill>
                  </a:rPr>
                  <a:t>power to filament</a:t>
                </a:r>
              </a:p>
            </p:txBody>
          </p:sp>
          <p:cxnSp>
            <p:nvCxnSpPr>
              <p:cNvPr id="16" name="Straight Connector 15">
                <a:extLst>
                  <a:ext uri="{FF2B5EF4-FFF2-40B4-BE49-F238E27FC236}">
                    <a16:creationId xmlns:a16="http://schemas.microsoft.com/office/drawing/2014/main" id="{2B6C040B-274D-6642-81AB-EA795A2546F3}"/>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3" name="Group 42">
            <a:extLst>
              <a:ext uri="{FF2B5EF4-FFF2-40B4-BE49-F238E27FC236}">
                <a16:creationId xmlns:a16="http://schemas.microsoft.com/office/drawing/2014/main" id="{9509D09A-EA5B-2943-B39E-DF2837BE557F}"/>
              </a:ext>
            </a:extLst>
          </p:cNvPr>
          <p:cNvGrpSpPr/>
          <p:nvPr/>
        </p:nvGrpSpPr>
        <p:grpSpPr>
          <a:xfrm>
            <a:off x="4072179" y="4677905"/>
            <a:ext cx="4200041" cy="1992537"/>
            <a:chOff x="4072179" y="4677905"/>
            <a:chExt cx="4200041" cy="1992537"/>
          </a:xfrm>
        </p:grpSpPr>
        <p:sp>
          <p:nvSpPr>
            <p:cNvPr id="12" name="U-Turn Arrow 11">
              <a:extLst>
                <a:ext uri="{FF2B5EF4-FFF2-40B4-BE49-F238E27FC236}">
                  <a16:creationId xmlns:a16="http://schemas.microsoft.com/office/drawing/2014/main" id="{A05E9A2C-543E-7248-9210-F41B568CA87B}"/>
                </a:ext>
              </a:extLst>
            </p:cNvPr>
            <p:cNvSpPr/>
            <p:nvPr/>
          </p:nvSpPr>
          <p:spPr>
            <a:xfrm rot="10800000">
              <a:off x="4072179" y="4677905"/>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20" name="Group 19">
              <a:extLst>
                <a:ext uri="{FF2B5EF4-FFF2-40B4-BE49-F238E27FC236}">
                  <a16:creationId xmlns:a16="http://schemas.microsoft.com/office/drawing/2014/main" id="{58C78BCD-B077-274A-A3A5-D18C8AF7F3F2}"/>
                </a:ext>
              </a:extLst>
            </p:cNvPr>
            <p:cNvGrpSpPr/>
            <p:nvPr/>
          </p:nvGrpSpPr>
          <p:grpSpPr>
            <a:xfrm>
              <a:off x="4318864" y="5545810"/>
              <a:ext cx="3740260" cy="1124632"/>
              <a:chOff x="4305952" y="294468"/>
              <a:chExt cx="3740260" cy="1124632"/>
            </a:xfrm>
          </p:grpSpPr>
          <p:sp>
            <p:nvSpPr>
              <p:cNvPr id="21" name="TextBox 20">
                <a:extLst>
                  <a:ext uri="{FF2B5EF4-FFF2-40B4-BE49-F238E27FC236}">
                    <a16:creationId xmlns:a16="http://schemas.microsoft.com/office/drawing/2014/main" id="{B1A8B0C2-9FCD-FD4D-BFE7-41E36B9F6EC0}"/>
                  </a:ext>
                </a:extLst>
              </p:cNvPr>
              <p:cNvSpPr txBox="1"/>
              <p:nvPr/>
            </p:nvSpPr>
            <p:spPr>
              <a:xfrm>
                <a:off x="4819970" y="294468"/>
                <a:ext cx="2840458" cy="584775"/>
              </a:xfrm>
              <a:prstGeom prst="rect">
                <a:avLst/>
              </a:prstGeom>
              <a:noFill/>
            </p:spPr>
            <p:txBody>
              <a:bodyPr wrap="none" rtlCol="0">
                <a:spAutoFit/>
              </a:bodyPr>
              <a:lstStyle/>
              <a:p>
                <a:r>
                  <a:rPr lang="en-US" sz="3200" dirty="0">
                    <a:solidFill>
                      <a:schemeClr val="bg1"/>
                    </a:solidFill>
                  </a:rPr>
                  <a:t>Turn switch OFF</a:t>
                </a:r>
              </a:p>
            </p:txBody>
          </p:sp>
          <p:sp>
            <p:nvSpPr>
              <p:cNvPr id="22" name="TextBox 21">
                <a:extLst>
                  <a:ext uri="{FF2B5EF4-FFF2-40B4-BE49-F238E27FC236}">
                    <a16:creationId xmlns:a16="http://schemas.microsoft.com/office/drawing/2014/main" id="{8823DDE3-82C4-7749-8151-5CFC97234BE1}"/>
                  </a:ext>
                </a:extLst>
              </p:cNvPr>
              <p:cNvSpPr txBox="1"/>
              <p:nvPr/>
            </p:nvSpPr>
            <p:spPr>
              <a:xfrm>
                <a:off x="4305952" y="834325"/>
                <a:ext cx="3740260" cy="584775"/>
              </a:xfrm>
              <a:prstGeom prst="rect">
                <a:avLst/>
              </a:prstGeom>
              <a:noFill/>
            </p:spPr>
            <p:txBody>
              <a:bodyPr wrap="square" rtlCol="0">
                <a:spAutoFit/>
              </a:bodyPr>
              <a:lstStyle/>
              <a:p>
                <a:r>
                  <a:rPr lang="en-US" sz="3200" dirty="0">
                    <a:solidFill>
                      <a:schemeClr val="bg1"/>
                    </a:solidFill>
                  </a:rPr>
                  <a:t>no power to filament</a:t>
                </a:r>
              </a:p>
            </p:txBody>
          </p:sp>
          <p:cxnSp>
            <p:nvCxnSpPr>
              <p:cNvPr id="23" name="Straight Connector 22">
                <a:extLst>
                  <a:ext uri="{FF2B5EF4-FFF2-40B4-BE49-F238E27FC236}">
                    <a16:creationId xmlns:a16="http://schemas.microsoft.com/office/drawing/2014/main" id="{F5FB03BD-F7D5-7246-B466-C920CCF6E47A}"/>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7" name="Picture 6">
            <a:extLst>
              <a:ext uri="{FF2B5EF4-FFF2-40B4-BE49-F238E27FC236}">
                <a16:creationId xmlns:a16="http://schemas.microsoft.com/office/drawing/2014/main" id="{CAAD88C8-1A62-D146-B3A8-9C0F9FA881B5}"/>
              </a:ext>
            </a:extLst>
          </p:cNvPr>
          <p:cNvPicPr>
            <a:picLocks noChangeAspect="1"/>
          </p:cNvPicPr>
          <p:nvPr/>
        </p:nvPicPr>
        <p:blipFill>
          <a:blip r:embed="rId3"/>
          <a:stretch>
            <a:fillRect/>
          </a:stretch>
        </p:blipFill>
        <p:spPr>
          <a:xfrm>
            <a:off x="927312" y="2164695"/>
            <a:ext cx="4695989" cy="2528610"/>
          </a:xfrm>
          <a:prstGeom prst="ellipse">
            <a:avLst/>
          </a:prstGeom>
          <a:ln w="63500">
            <a:solidFill>
              <a:schemeClr val="bg1"/>
            </a:solidFill>
          </a:ln>
        </p:spPr>
      </p:pic>
      <p:sp>
        <p:nvSpPr>
          <p:cNvPr id="2" name="Oval 1">
            <a:extLst>
              <a:ext uri="{FF2B5EF4-FFF2-40B4-BE49-F238E27FC236}">
                <a16:creationId xmlns:a16="http://schemas.microsoft.com/office/drawing/2014/main" id="{AE138427-89DB-764E-92E1-EA86A6D4D120}"/>
              </a:ext>
            </a:extLst>
          </p:cNvPr>
          <p:cNvSpPr/>
          <p:nvPr/>
        </p:nvSpPr>
        <p:spPr>
          <a:xfrm>
            <a:off x="863600" y="2108200"/>
            <a:ext cx="4826000" cy="2628900"/>
          </a:xfrm>
          <a:prstGeom prst="ellipse">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EAC8080A-AC05-E346-B7C2-600062531B58}"/>
              </a:ext>
            </a:extLst>
          </p:cNvPr>
          <p:cNvGrpSpPr/>
          <p:nvPr/>
        </p:nvGrpSpPr>
        <p:grpSpPr>
          <a:xfrm>
            <a:off x="9569770" y="688168"/>
            <a:ext cx="2726644" cy="4606713"/>
            <a:chOff x="9569770" y="688168"/>
            <a:chExt cx="2726644" cy="4606713"/>
          </a:xfrm>
        </p:grpSpPr>
        <p:grpSp>
          <p:nvGrpSpPr>
            <p:cNvPr id="51" name="Group 50">
              <a:extLst>
                <a:ext uri="{FF2B5EF4-FFF2-40B4-BE49-F238E27FC236}">
                  <a16:creationId xmlns:a16="http://schemas.microsoft.com/office/drawing/2014/main" id="{4ABA856A-1739-DF4F-8B81-0E0D0E410DF6}"/>
                </a:ext>
              </a:extLst>
            </p:cNvPr>
            <p:cNvGrpSpPr/>
            <p:nvPr/>
          </p:nvGrpSpPr>
          <p:grpSpPr>
            <a:xfrm>
              <a:off x="10209346" y="1810717"/>
              <a:ext cx="1801840" cy="3484164"/>
              <a:chOff x="10209346" y="1810717"/>
              <a:chExt cx="1801840" cy="3484164"/>
            </a:xfrm>
          </p:grpSpPr>
          <p:sp>
            <p:nvSpPr>
              <p:cNvPr id="57" name="U-Turn Arrow 56">
                <a:extLst>
                  <a:ext uri="{FF2B5EF4-FFF2-40B4-BE49-F238E27FC236}">
                    <a16:creationId xmlns:a16="http://schemas.microsoft.com/office/drawing/2014/main" id="{FCDBDDA2-0191-464A-8B74-B8E200F59B8A}"/>
                  </a:ext>
                </a:extLst>
              </p:cNvPr>
              <p:cNvSpPr/>
              <p:nvPr/>
            </p:nvSpPr>
            <p:spPr>
              <a:xfrm rot="10800000">
                <a:off x="10209346" y="4597455"/>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U-Turn Arrow 57">
                <a:extLst>
                  <a:ext uri="{FF2B5EF4-FFF2-40B4-BE49-F238E27FC236}">
                    <a16:creationId xmlns:a16="http://schemas.microsoft.com/office/drawing/2014/main" id="{91A3C1EF-8332-A640-B6F1-A246F0B661DB}"/>
                  </a:ext>
                </a:extLst>
              </p:cNvPr>
              <p:cNvSpPr/>
              <p:nvPr/>
            </p:nvSpPr>
            <p:spPr>
              <a:xfrm>
                <a:off x="10288936" y="1810717"/>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9" name="Rectangle 58">
                <a:extLst>
                  <a:ext uri="{FF2B5EF4-FFF2-40B4-BE49-F238E27FC236}">
                    <a16:creationId xmlns:a16="http://schemas.microsoft.com/office/drawing/2014/main" id="{096A6D55-092B-674D-82E0-2B85D23C441E}"/>
                  </a:ext>
                </a:extLst>
              </p:cNvPr>
              <p:cNvSpPr/>
              <p:nvPr/>
            </p:nvSpPr>
            <p:spPr>
              <a:xfrm>
                <a:off x="11251769" y="2169763"/>
                <a:ext cx="759417" cy="54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0BE89022-4FF0-324B-8AE4-C6E9179E8AE9}"/>
                  </a:ext>
                </a:extLst>
              </p:cNvPr>
              <p:cNvSpPr/>
              <p:nvPr/>
            </p:nvSpPr>
            <p:spPr>
              <a:xfrm>
                <a:off x="11562112" y="2168524"/>
                <a:ext cx="150463" cy="2635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013EF105-4FAB-2046-8A0D-7CFE78D8E560}"/>
                </a:ext>
              </a:extLst>
            </p:cNvPr>
            <p:cNvGrpSpPr/>
            <p:nvPr/>
          </p:nvGrpSpPr>
          <p:grpSpPr>
            <a:xfrm>
              <a:off x="9569770" y="688168"/>
              <a:ext cx="2726644" cy="1111932"/>
              <a:chOff x="4819970" y="294468"/>
              <a:chExt cx="2726644" cy="1111932"/>
            </a:xfrm>
          </p:grpSpPr>
          <p:sp>
            <p:nvSpPr>
              <p:cNvPr id="54" name="TextBox 53">
                <a:extLst>
                  <a:ext uri="{FF2B5EF4-FFF2-40B4-BE49-F238E27FC236}">
                    <a16:creationId xmlns:a16="http://schemas.microsoft.com/office/drawing/2014/main" id="{6EBD5E5E-45A2-AB41-B4EC-A6B29563A8FD}"/>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55" name="TextBox 54">
                <a:extLst>
                  <a:ext uri="{FF2B5EF4-FFF2-40B4-BE49-F238E27FC236}">
                    <a16:creationId xmlns:a16="http://schemas.microsoft.com/office/drawing/2014/main" id="{79400CEC-19F2-F443-86DB-733EB734BF46}"/>
                  </a:ext>
                </a:extLst>
              </p:cNvPr>
              <p:cNvSpPr txBox="1"/>
              <p:nvPr/>
            </p:nvSpPr>
            <p:spPr>
              <a:xfrm>
                <a:off x="6032716" y="821625"/>
                <a:ext cx="437940" cy="584775"/>
              </a:xfrm>
              <a:prstGeom prst="rect">
                <a:avLst/>
              </a:prstGeom>
              <a:noFill/>
            </p:spPr>
            <p:txBody>
              <a:bodyPr wrap="none" rtlCol="0">
                <a:spAutoFit/>
              </a:bodyPr>
              <a:lstStyle/>
              <a:p>
                <a:r>
                  <a:rPr lang="en-US" sz="3200" dirty="0">
                    <a:solidFill>
                      <a:schemeClr val="bg1"/>
                    </a:solidFill>
                    <a:latin typeface="Symbol" pitchFamily="2" charset="2"/>
                  </a:rPr>
                  <a:t>D</a:t>
                </a:r>
              </a:p>
            </p:txBody>
          </p:sp>
          <p:cxnSp>
            <p:nvCxnSpPr>
              <p:cNvPr id="56" name="Straight Connector 55">
                <a:extLst>
                  <a:ext uri="{FF2B5EF4-FFF2-40B4-BE49-F238E27FC236}">
                    <a16:creationId xmlns:a16="http://schemas.microsoft.com/office/drawing/2014/main" id="{59695C0D-854A-794B-9419-ED8E811DC709}"/>
                  </a:ext>
                </a:extLst>
              </p:cNvPr>
              <p:cNvCxnSpPr>
                <a:cxnSpLocks/>
              </p:cNvCxnSpPr>
              <p:nvPr/>
            </p:nvCxnSpPr>
            <p:spPr>
              <a:xfrm>
                <a:off x="5016500" y="873501"/>
                <a:ext cx="236908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6" name="Picture 5">
            <a:extLst>
              <a:ext uri="{FF2B5EF4-FFF2-40B4-BE49-F238E27FC236}">
                <a16:creationId xmlns:a16="http://schemas.microsoft.com/office/drawing/2014/main" id="{1479DCDC-76DC-2C45-9E02-E2FA69DB51D6}"/>
              </a:ext>
            </a:extLst>
          </p:cNvPr>
          <p:cNvPicPr>
            <a:picLocks noChangeAspect="1"/>
          </p:cNvPicPr>
          <p:nvPr/>
        </p:nvPicPr>
        <p:blipFill>
          <a:blip r:embed="rId4"/>
          <a:stretch>
            <a:fillRect/>
          </a:stretch>
        </p:blipFill>
        <p:spPr>
          <a:xfrm>
            <a:off x="6679770" y="2112757"/>
            <a:ext cx="4724400" cy="2629726"/>
          </a:xfrm>
          <a:prstGeom prst="ellipse">
            <a:avLst/>
          </a:prstGeom>
          <a:ln w="66675">
            <a:solidFill>
              <a:schemeClr val="bg1"/>
            </a:solidFill>
          </a:ln>
        </p:spPr>
      </p:pic>
      <p:sp>
        <p:nvSpPr>
          <p:cNvPr id="44" name="Oval 43">
            <a:extLst>
              <a:ext uri="{FF2B5EF4-FFF2-40B4-BE49-F238E27FC236}">
                <a16:creationId xmlns:a16="http://schemas.microsoft.com/office/drawing/2014/main" id="{B459D455-9F00-CE4F-9E21-2864A926AE9F}"/>
              </a:ext>
            </a:extLst>
          </p:cNvPr>
          <p:cNvSpPr/>
          <p:nvPr/>
        </p:nvSpPr>
        <p:spPr>
          <a:xfrm>
            <a:off x="6604000" y="2082800"/>
            <a:ext cx="4826000" cy="2692400"/>
          </a:xfrm>
          <a:prstGeom prst="ellipse">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6C10C082-FD64-1140-8482-F76975DA62B5}"/>
              </a:ext>
            </a:extLst>
          </p:cNvPr>
          <p:cNvSpPr txBox="1"/>
          <p:nvPr/>
        </p:nvSpPr>
        <p:spPr>
          <a:xfrm>
            <a:off x="3127643" y="2657099"/>
            <a:ext cx="2588216" cy="1323439"/>
          </a:xfrm>
          <a:prstGeom prst="rect">
            <a:avLst/>
          </a:prstGeom>
          <a:noFill/>
        </p:spPr>
        <p:txBody>
          <a:bodyPr wrap="square" rtlCol="0">
            <a:spAutoFit/>
          </a:bodyPr>
          <a:lstStyle/>
          <a:p>
            <a:r>
              <a:rPr lang="en-US" sz="8000" b="1" dirty="0">
                <a:solidFill>
                  <a:srgbClr val="C00000"/>
                </a:solidFill>
              </a:rPr>
              <a:t>OFF</a:t>
            </a:r>
            <a:endParaRPr lang="en-US" sz="4000" b="1" dirty="0">
              <a:solidFill>
                <a:srgbClr val="C00000"/>
              </a:solidFill>
            </a:endParaRPr>
          </a:p>
        </p:txBody>
      </p:sp>
      <p:sp>
        <p:nvSpPr>
          <p:cNvPr id="72" name="TextBox 71">
            <a:extLst>
              <a:ext uri="{FF2B5EF4-FFF2-40B4-BE49-F238E27FC236}">
                <a16:creationId xmlns:a16="http://schemas.microsoft.com/office/drawing/2014/main" id="{5E41DE7B-89DA-D347-B6E1-1E78F0AB44B6}"/>
              </a:ext>
            </a:extLst>
          </p:cNvPr>
          <p:cNvSpPr txBox="1"/>
          <p:nvPr/>
        </p:nvSpPr>
        <p:spPr>
          <a:xfrm>
            <a:off x="7480516" y="2867187"/>
            <a:ext cx="1815884" cy="1323439"/>
          </a:xfrm>
          <a:prstGeom prst="rect">
            <a:avLst/>
          </a:prstGeom>
          <a:noFill/>
        </p:spPr>
        <p:txBody>
          <a:bodyPr wrap="square" rtlCol="0">
            <a:spAutoFit/>
          </a:bodyPr>
          <a:lstStyle/>
          <a:p>
            <a:r>
              <a:rPr lang="en-US" sz="8000" b="1" dirty="0">
                <a:solidFill>
                  <a:srgbClr val="C00000"/>
                </a:solidFill>
              </a:rPr>
              <a:t>ON</a:t>
            </a:r>
            <a:endParaRPr lang="en-US" sz="3200" b="1" dirty="0">
              <a:solidFill>
                <a:srgbClr val="C00000"/>
              </a:solidFill>
            </a:endParaRPr>
          </a:p>
        </p:txBody>
      </p:sp>
    </p:spTree>
    <p:extLst>
      <p:ext uri="{BB962C8B-B14F-4D97-AF65-F5344CB8AC3E}">
        <p14:creationId xmlns:p14="http://schemas.microsoft.com/office/powerpoint/2010/main" val="364067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left)">
                                      <p:cBhvr>
                                        <p:cTn id="12" dur="500"/>
                                        <p:tgtEl>
                                          <p:spTgt spid="42"/>
                                        </p:tgtEl>
                                      </p:cBhvr>
                                    </p:animEffect>
                                  </p:childTnLst>
                                </p:cTn>
                              </p:par>
                              <p:par>
                                <p:cTn id="13" presetID="10" presetClass="exit" presetSubtype="0" fill="hold" grpId="1" nodeType="with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dissolve">
                                      <p:cBhvr>
                                        <p:cTn id="19" dur="500"/>
                                        <p:tgtEl>
                                          <p:spTgt spid="44"/>
                                        </p:tgtEl>
                                      </p:cBhvr>
                                    </p:animEffect>
                                  </p:childTnLst>
                                </p:cTn>
                              </p:par>
                            </p:childTnLst>
                          </p:cTn>
                        </p:par>
                        <p:par>
                          <p:cTn id="20" fill="hold">
                            <p:stCondLst>
                              <p:cond delay="1000"/>
                            </p:stCondLst>
                            <p:childTnLst>
                              <p:par>
                                <p:cTn id="21" presetID="9" presetClass="exit" presetSubtype="0" fill="hold" nodeType="afterEffect">
                                  <p:stCondLst>
                                    <p:cond delay="0"/>
                                  </p:stCondLst>
                                  <p:childTnLst>
                                    <p:animEffect transition="out" filter="dissolve">
                                      <p:cBhvr>
                                        <p:cTn id="22" dur="500"/>
                                        <p:tgtEl>
                                          <p:spTgt spid="42"/>
                                        </p:tgtEl>
                                      </p:cBhvr>
                                    </p:animEffect>
                                    <p:set>
                                      <p:cBhvr>
                                        <p:cTn id="23" dur="1" fill="hold">
                                          <p:stCondLst>
                                            <p:cond delay="499"/>
                                          </p:stCondLst>
                                        </p:cTn>
                                        <p:tgtEl>
                                          <p:spTgt spid="4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wipe(right)">
                                      <p:cBhvr>
                                        <p:cTn id="28" dur="500"/>
                                        <p:tgtEl>
                                          <p:spTgt spid="43"/>
                                        </p:tgtEl>
                                      </p:cBhvr>
                                    </p:animEffect>
                                  </p:childTnLst>
                                </p:cTn>
                              </p:par>
                              <p:par>
                                <p:cTn id="29" presetID="10" presetClass="exit" presetSubtype="0" fill="hold" grpId="1" nodeType="withEffect">
                                  <p:stCondLst>
                                    <p:cond delay="0"/>
                                  </p:stCondLst>
                                  <p:childTnLst>
                                    <p:animEffect transition="out" filter="fade">
                                      <p:cBhvr>
                                        <p:cTn id="30" dur="500"/>
                                        <p:tgtEl>
                                          <p:spTgt spid="44"/>
                                        </p:tgtEl>
                                      </p:cBhvr>
                                    </p:animEffect>
                                    <p:set>
                                      <p:cBhvr>
                                        <p:cTn id="31" dur="1" fill="hold">
                                          <p:stCondLst>
                                            <p:cond delay="499"/>
                                          </p:stCondLst>
                                        </p:cTn>
                                        <p:tgtEl>
                                          <p:spTgt spid="44"/>
                                        </p:tgtEl>
                                        <p:attrNameLst>
                                          <p:attrName>style.visibility</p:attrName>
                                        </p:attrNameLst>
                                      </p:cBhvr>
                                      <p:to>
                                        <p:strVal val="hidden"/>
                                      </p:to>
                                    </p:set>
                                  </p:childTnLst>
                                </p:cTn>
                              </p:par>
                            </p:childTnLst>
                          </p:cTn>
                        </p:par>
                        <p:par>
                          <p:cTn id="32" fill="hold">
                            <p:stCondLst>
                              <p:cond delay="500"/>
                            </p:stCondLst>
                            <p:childTnLst>
                              <p:par>
                                <p:cTn id="33" presetID="9" presetClass="entr" presetSubtype="0" fill="hold" grpId="3"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dissolve">
                                      <p:cBhvr>
                                        <p:cTn id="35" dur="500"/>
                                        <p:tgtEl>
                                          <p:spTgt spid="2"/>
                                        </p:tgtEl>
                                      </p:cBhvr>
                                    </p:animEffect>
                                  </p:childTnLst>
                                </p:cTn>
                              </p:par>
                            </p:childTnLst>
                          </p:cTn>
                        </p:par>
                        <p:par>
                          <p:cTn id="36" fill="hold">
                            <p:stCondLst>
                              <p:cond delay="1000"/>
                            </p:stCondLst>
                            <p:childTnLst>
                              <p:par>
                                <p:cTn id="37" presetID="10" presetClass="exit" presetSubtype="0" fill="hold" nodeType="afterEffect">
                                  <p:stCondLst>
                                    <p:cond delay="0"/>
                                  </p:stCondLst>
                                  <p:childTnLst>
                                    <p:animEffect transition="out" filter="fade">
                                      <p:cBhvr>
                                        <p:cTn id="38" dur="500"/>
                                        <p:tgtEl>
                                          <p:spTgt spid="43"/>
                                        </p:tgtEl>
                                      </p:cBhvr>
                                    </p:animEffect>
                                    <p:set>
                                      <p:cBhvr>
                                        <p:cTn id="39" dur="1" fill="hold">
                                          <p:stCondLst>
                                            <p:cond delay="499"/>
                                          </p:stCondLst>
                                        </p:cTn>
                                        <p:tgtEl>
                                          <p:spTgt spid="43"/>
                                        </p:tgtEl>
                                        <p:attrNameLst>
                                          <p:attrName>style.visibility</p:attrName>
                                        </p:attrNameLst>
                                      </p:cBhvr>
                                      <p:to>
                                        <p:strVal val="hidden"/>
                                      </p:to>
                                    </p:set>
                                  </p:childTnLst>
                                </p:cTn>
                              </p:par>
                            </p:childTnLst>
                          </p:cTn>
                        </p:par>
                        <p:par>
                          <p:cTn id="40" fill="hold">
                            <p:stCondLst>
                              <p:cond delay="1500"/>
                            </p:stCondLst>
                            <p:childTnLst>
                              <p:par>
                                <p:cTn id="41" presetID="10" presetClass="exit" presetSubtype="0" fill="hold" grpId="2" nodeType="afterEffect">
                                  <p:stCondLst>
                                    <p:cond delay="1500"/>
                                  </p:stCondLst>
                                  <p:childTnLst>
                                    <p:animEffect transition="out" filter="fade">
                                      <p:cBhvr>
                                        <p:cTn id="42" dur="1000"/>
                                        <p:tgtEl>
                                          <p:spTgt spid="2"/>
                                        </p:tgtEl>
                                      </p:cBhvr>
                                    </p:animEffect>
                                    <p:set>
                                      <p:cBhvr>
                                        <p:cTn id="43" dur="1" fill="hold">
                                          <p:stCondLst>
                                            <p:cond delay="999"/>
                                          </p:stCondLst>
                                        </p:cTn>
                                        <p:tgtEl>
                                          <p:spTgt spid="2"/>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dissolve">
                                      <p:cBhvr>
                                        <p:cTn id="48" dur="500"/>
                                        <p:tgtEl>
                                          <p:spTgt spid="42"/>
                                        </p:tgtEl>
                                      </p:cBhvr>
                                    </p:animEffect>
                                  </p:childTnLst>
                                </p:cTn>
                              </p:par>
                              <p:par>
                                <p:cTn id="49" presetID="9" presetClass="entr" presetSubtype="0"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dissolve">
                                      <p:cBhvr>
                                        <p:cTn id="51" dur="500"/>
                                        <p:tgtEl>
                                          <p:spTgt spid="43"/>
                                        </p:tgtEl>
                                      </p:cBhvr>
                                    </p:animEffect>
                                  </p:childTnLst>
                                </p:cTn>
                              </p:par>
                            </p:childTnLst>
                          </p:cTn>
                        </p:par>
                        <p:par>
                          <p:cTn id="52" fill="hold">
                            <p:stCondLst>
                              <p:cond delay="500"/>
                            </p:stCondLst>
                            <p:childTnLst>
                              <p:par>
                                <p:cTn id="53" presetID="9" presetClass="entr" presetSubtype="0" fill="hold" nodeType="afterEffect">
                                  <p:stCondLst>
                                    <p:cond delay="0"/>
                                  </p:stCondLst>
                                  <p:childTnLst>
                                    <p:set>
                                      <p:cBhvr>
                                        <p:cTn id="54" dur="1" fill="hold">
                                          <p:stCondLst>
                                            <p:cond delay="0"/>
                                          </p:stCondLst>
                                        </p:cTn>
                                        <p:tgtEl>
                                          <p:spTgt spid="61"/>
                                        </p:tgtEl>
                                        <p:attrNameLst>
                                          <p:attrName>style.visibility</p:attrName>
                                        </p:attrNameLst>
                                      </p:cBhvr>
                                      <p:to>
                                        <p:strVal val="visible"/>
                                      </p:to>
                                    </p:set>
                                    <p:animEffect transition="in" filter="dissolve">
                                      <p:cBhvr>
                                        <p:cTn id="55" dur="500"/>
                                        <p:tgtEl>
                                          <p:spTgt spid="61"/>
                                        </p:tgtEl>
                                      </p:cBhvr>
                                    </p:animEffect>
                                  </p:childTnLst>
                                </p:cTn>
                              </p:par>
                              <p:par>
                                <p:cTn id="56" presetID="9" presetClass="entr" presetSubtype="0" fill="hold"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dissolve">
                                      <p:cBhvr>
                                        <p:cTn id="5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P spid="2" grpId="3" animBg="1"/>
      <p:bldP spid="44" grpId="0" animBg="1"/>
      <p:bldP spid="44"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93912-A62F-A143-B95D-CE9CDA87C3D7}"/>
              </a:ext>
            </a:extLst>
          </p:cNvPr>
          <p:cNvSpPr>
            <a:spLocks noGrp="1"/>
          </p:cNvSpPr>
          <p:nvPr>
            <p:ph type="title"/>
          </p:nvPr>
        </p:nvSpPr>
        <p:spPr>
          <a:xfrm>
            <a:off x="838200" y="451821"/>
            <a:ext cx="10515600" cy="1101406"/>
          </a:xfrm>
        </p:spPr>
        <p:txBody>
          <a:bodyPr>
            <a:normAutofit/>
          </a:bodyPr>
          <a:lstStyle/>
          <a:p>
            <a:r>
              <a:rPr lang="en-US" sz="6600" dirty="0" err="1"/>
              <a:t>rdt</a:t>
            </a:r>
            <a:r>
              <a:rPr lang="en-US" sz="6600" dirty="0"/>
              <a:t> protocol mechanisms:</a:t>
            </a:r>
          </a:p>
        </p:txBody>
      </p:sp>
      <p:sp>
        <p:nvSpPr>
          <p:cNvPr id="3" name="Content Placeholder 2">
            <a:extLst>
              <a:ext uri="{FF2B5EF4-FFF2-40B4-BE49-F238E27FC236}">
                <a16:creationId xmlns:a16="http://schemas.microsoft.com/office/drawing/2014/main" id="{D4259555-365D-EC4A-A33C-322983CD1BC1}"/>
              </a:ext>
            </a:extLst>
          </p:cNvPr>
          <p:cNvSpPr>
            <a:spLocks noGrp="1"/>
          </p:cNvSpPr>
          <p:nvPr>
            <p:ph sz="half" idx="1"/>
          </p:nvPr>
        </p:nvSpPr>
        <p:spPr>
          <a:xfrm>
            <a:off x="850726" y="1977231"/>
            <a:ext cx="11074052" cy="4351338"/>
          </a:xfrm>
        </p:spPr>
        <p:txBody>
          <a:bodyPr>
            <a:normAutofit/>
          </a:bodyPr>
          <a:lstStyle/>
          <a:p>
            <a:pPr marL="522288" lvl="0" indent="-398463"/>
            <a:r>
              <a:rPr lang="en-US" sz="4400" dirty="0"/>
              <a:t>error detection (e.g., checksum)</a:t>
            </a:r>
          </a:p>
          <a:p>
            <a:pPr marL="522288" lvl="0" indent="-398463"/>
            <a:r>
              <a:rPr lang="en-US" sz="4400" dirty="0"/>
              <a:t>ACKs, NAKs</a:t>
            </a:r>
          </a:p>
          <a:p>
            <a:pPr marL="522288" lvl="0" indent="-398463"/>
            <a:r>
              <a:rPr lang="en-US" sz="4400" dirty="0"/>
              <a:t>retransmission</a:t>
            </a:r>
          </a:p>
          <a:p>
            <a:pPr marL="522288" lvl="0" indent="-398463"/>
            <a:r>
              <a:rPr lang="en-US" sz="4400" dirty="0"/>
              <a:t>sequence numbers (duplicate detection)</a:t>
            </a:r>
          </a:p>
        </p:txBody>
      </p:sp>
    </p:spTree>
    <p:extLst>
      <p:ext uri="{BB962C8B-B14F-4D97-AF65-F5344CB8AC3E}">
        <p14:creationId xmlns:p14="http://schemas.microsoft.com/office/powerpoint/2010/main" val="3132653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88" name="Group 87">
            <a:extLst>
              <a:ext uri="{FF2B5EF4-FFF2-40B4-BE49-F238E27FC236}">
                <a16:creationId xmlns:a16="http://schemas.microsoft.com/office/drawing/2014/main" id="{CC1537B2-998E-7649-AE3E-ACB471EB73E8}"/>
              </a:ext>
            </a:extLst>
          </p:cNvPr>
          <p:cNvGrpSpPr/>
          <p:nvPr/>
        </p:nvGrpSpPr>
        <p:grpSpPr>
          <a:xfrm>
            <a:off x="1042183" y="3581463"/>
            <a:ext cx="8970256" cy="2246769"/>
            <a:chOff x="1042183" y="4044925"/>
            <a:chExt cx="8970256" cy="2246769"/>
          </a:xfrm>
        </p:grpSpPr>
        <p:sp>
          <p:nvSpPr>
            <p:cNvPr id="89" name="TextBox 88">
              <a:extLst>
                <a:ext uri="{FF2B5EF4-FFF2-40B4-BE49-F238E27FC236}">
                  <a16:creationId xmlns:a16="http://schemas.microsoft.com/office/drawing/2014/main" id="{910591A5-B3B8-B947-A7F1-BDBD4F667F70}"/>
                </a:ext>
              </a:extLst>
            </p:cNvPr>
            <p:cNvSpPr txBox="1"/>
            <p:nvPr/>
          </p:nvSpPr>
          <p:spPr>
            <a:xfrm>
              <a:off x="1042183" y="4044925"/>
              <a:ext cx="4815357" cy="2246769"/>
            </a:xfrm>
            <a:prstGeom prst="rect">
              <a:avLst/>
            </a:prstGeom>
            <a:noFill/>
          </p:spPr>
          <p:txBody>
            <a:bodyPr wrap="square" rtlCol="0">
              <a:spAutoFit/>
            </a:bodyPr>
            <a:lstStyle/>
            <a:p>
              <a:pPr marR="0" lvl="0" defTabSz="914400" rtl="0" eaLnBrk="1" fontAlgn="auto" latinLnBrk="0" hangingPunct="1">
                <a:lnSpc>
                  <a:spcPct val="100000"/>
                </a:lnSpc>
                <a:spcBef>
                  <a:spcPts val="0"/>
                </a:spcBef>
                <a:spcAft>
                  <a:spcPts val="0"/>
                </a:spcAft>
                <a:buClrTx/>
                <a:buSzTx/>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receiver do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the “state” of each other, e.g., was a message received?</a:t>
              </a:r>
            </a:p>
            <a:p>
              <a:pPr marL="457200" marR="0" lvl="0" indent="-457200"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lang="en-US" sz="2800" dirty="0">
                  <a:solidFill>
                    <a:prstClr val="black"/>
                  </a:solidFill>
                  <a:latin typeface="Calibri" panose="020F0502020204030204"/>
                </a:rPr>
                <a:t>unless communicated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via a message</a:t>
              </a:r>
            </a:p>
          </p:txBody>
        </p:sp>
        <p:cxnSp>
          <p:nvCxnSpPr>
            <p:cNvPr id="90" name="Straight Connector 89">
              <a:extLst>
                <a:ext uri="{FF2B5EF4-FFF2-40B4-BE49-F238E27FC236}">
                  <a16:creationId xmlns:a16="http://schemas.microsoft.com/office/drawing/2014/main" id="{655271F5-62E0-BF47-BF60-FE01086FB678}"/>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3B8B2C-3583-1D4A-9253-C59A292E0DE2}"/>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3" name="Oval 92">
            <a:extLst>
              <a:ext uri="{FF2B5EF4-FFF2-40B4-BE49-F238E27FC236}">
                <a16:creationId xmlns:a16="http://schemas.microsoft.com/office/drawing/2014/main" id="{80A6EEAE-C014-954F-ADE6-66049A46FFBE}"/>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0FE70045-1128-264B-A4F3-CC9AAED801DA}"/>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hower curtain&#10;&#10;Description automatically generated">
            <a:extLst>
              <a:ext uri="{FF2B5EF4-FFF2-40B4-BE49-F238E27FC236}">
                <a16:creationId xmlns:a16="http://schemas.microsoft.com/office/drawing/2014/main" id="{916F2FD5-AF05-E24C-BB57-482FB6C40C8C}"/>
              </a:ext>
            </a:extLst>
          </p:cNvPr>
          <p:cNvPicPr>
            <a:picLocks noChangeAspect="1"/>
          </p:cNvPicPr>
          <p:nvPr/>
        </p:nvPicPr>
        <p:blipFill>
          <a:blip r:embed="rId4"/>
          <a:stretch>
            <a:fillRect/>
          </a:stretch>
        </p:blipFill>
        <p:spPr>
          <a:xfrm>
            <a:off x="8292476" y="1291955"/>
            <a:ext cx="1976012" cy="4393769"/>
          </a:xfrm>
          <a:prstGeom prst="rect">
            <a:avLst/>
          </a:prstGeom>
        </p:spPr>
      </p:pic>
      <p:pic>
        <p:nvPicPr>
          <p:cNvPr id="92" name="Picture 91" descr="A shower curtain&#10;&#10;Description automatically generated">
            <a:extLst>
              <a:ext uri="{FF2B5EF4-FFF2-40B4-BE49-F238E27FC236}">
                <a16:creationId xmlns:a16="http://schemas.microsoft.com/office/drawing/2014/main" id="{60AABE17-DADA-B14B-B0C4-01EC1B9C6813}"/>
              </a:ext>
            </a:extLst>
          </p:cNvPr>
          <p:cNvPicPr>
            <a:picLocks noChangeAspect="1"/>
          </p:cNvPicPr>
          <p:nvPr/>
        </p:nvPicPr>
        <p:blipFill>
          <a:blip r:embed="rId4"/>
          <a:stretch>
            <a:fillRect/>
          </a:stretch>
        </p:blipFill>
        <p:spPr>
          <a:xfrm>
            <a:off x="8219289" y="1165171"/>
            <a:ext cx="3972711" cy="4579749"/>
          </a:xfrm>
          <a:prstGeom prst="rect">
            <a:avLst/>
          </a:prstGeom>
        </p:spPr>
      </p:pic>
    </p:spTree>
    <p:extLst>
      <p:ext uri="{BB962C8B-B14F-4D97-AF65-F5344CB8AC3E}">
        <p14:creationId xmlns:p14="http://schemas.microsoft.com/office/powerpoint/2010/main" val="242498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10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wipe(left)">
                                      <p:cBhvr>
                                        <p:cTn id="17"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1704814" y="1343210"/>
            <a:ext cx="1983782" cy="894622"/>
          </a:xfrm>
        </p:spPr>
        <p:txBody>
          <a:bodyPr>
            <a:normAutofit fontScale="90000"/>
          </a:bodyPr>
          <a:lstStyle/>
          <a:p>
            <a:pPr algn="r"/>
            <a:r>
              <a:rPr lang="en-US" sz="4800" dirty="0"/>
              <a:t>rdt2.1 </a:t>
            </a:r>
            <a:br>
              <a:rPr lang="en-US" sz="4800" dirty="0"/>
            </a:br>
            <a:r>
              <a:rPr lang="en-US" sz="4800" dirty="0"/>
              <a:t>sender</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46" name="Group 45">
            <a:extLst>
              <a:ext uri="{FF2B5EF4-FFF2-40B4-BE49-F238E27FC236}">
                <a16:creationId xmlns:a16="http://schemas.microsoft.com/office/drawing/2014/main" id="{02911061-62E2-B34A-9FEA-DE04A02C32E8}"/>
              </a:ext>
            </a:extLst>
          </p:cNvPr>
          <p:cNvGrpSpPr/>
          <p:nvPr/>
        </p:nvGrpSpPr>
        <p:grpSpPr>
          <a:xfrm>
            <a:off x="4370522" y="1661064"/>
            <a:ext cx="513366" cy="465788"/>
            <a:chOff x="1518833" y="4559246"/>
            <a:chExt cx="513366" cy="465788"/>
          </a:xfrm>
        </p:grpSpPr>
        <p:sp>
          <p:nvSpPr>
            <p:cNvPr id="54" name="Oval 53">
              <a:extLst>
                <a:ext uri="{FF2B5EF4-FFF2-40B4-BE49-F238E27FC236}">
                  <a16:creationId xmlns:a16="http://schemas.microsoft.com/office/drawing/2014/main" id="{1A816B93-7838-E440-B767-78E71B1A0FA3}"/>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8259132C-6F75-7947-A4A1-1774F214C450}"/>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S1</a:t>
              </a:r>
            </a:p>
          </p:txBody>
        </p:sp>
      </p:grpSp>
      <p:grpSp>
        <p:nvGrpSpPr>
          <p:cNvPr id="56" name="Group 55">
            <a:extLst>
              <a:ext uri="{FF2B5EF4-FFF2-40B4-BE49-F238E27FC236}">
                <a16:creationId xmlns:a16="http://schemas.microsoft.com/office/drawing/2014/main" id="{C026EA8C-9848-6A45-B110-F1E5D373E6A1}"/>
              </a:ext>
            </a:extLst>
          </p:cNvPr>
          <p:cNvGrpSpPr/>
          <p:nvPr/>
        </p:nvGrpSpPr>
        <p:grpSpPr>
          <a:xfrm>
            <a:off x="9373892" y="2417899"/>
            <a:ext cx="513366" cy="465788"/>
            <a:chOff x="1518833" y="4559246"/>
            <a:chExt cx="513366" cy="465788"/>
          </a:xfrm>
        </p:grpSpPr>
        <p:sp>
          <p:nvSpPr>
            <p:cNvPr id="57" name="Oval 56">
              <a:extLst>
                <a:ext uri="{FF2B5EF4-FFF2-40B4-BE49-F238E27FC236}">
                  <a16:creationId xmlns:a16="http://schemas.microsoft.com/office/drawing/2014/main" id="{4DD85A36-95F8-8E41-8EEF-A820AC92CA10}"/>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3D66B0DB-2B6F-854B-B7D3-BA2401A30092}"/>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S2</a:t>
              </a:r>
            </a:p>
          </p:txBody>
        </p:sp>
      </p:grpSp>
      <p:grpSp>
        <p:nvGrpSpPr>
          <p:cNvPr id="59" name="Group 58">
            <a:extLst>
              <a:ext uri="{FF2B5EF4-FFF2-40B4-BE49-F238E27FC236}">
                <a16:creationId xmlns:a16="http://schemas.microsoft.com/office/drawing/2014/main" id="{C565429E-2026-AA43-B61D-1C4E1E9E5A5A}"/>
              </a:ext>
            </a:extLst>
          </p:cNvPr>
          <p:cNvGrpSpPr/>
          <p:nvPr/>
        </p:nvGrpSpPr>
        <p:grpSpPr>
          <a:xfrm>
            <a:off x="8720380" y="4151126"/>
            <a:ext cx="513366" cy="465788"/>
            <a:chOff x="1518833" y="4559246"/>
            <a:chExt cx="513366" cy="465788"/>
          </a:xfrm>
        </p:grpSpPr>
        <p:sp>
          <p:nvSpPr>
            <p:cNvPr id="60" name="Oval 59">
              <a:extLst>
                <a:ext uri="{FF2B5EF4-FFF2-40B4-BE49-F238E27FC236}">
                  <a16:creationId xmlns:a16="http://schemas.microsoft.com/office/drawing/2014/main" id="{BAC7776A-925C-1F42-8828-E92D689A3F73}"/>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56459174-308A-D743-AEF2-58FA97394AA8}"/>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S3</a:t>
              </a:r>
            </a:p>
          </p:txBody>
        </p:sp>
      </p:grpSp>
      <p:grpSp>
        <p:nvGrpSpPr>
          <p:cNvPr id="91" name="Group 90">
            <a:extLst>
              <a:ext uri="{FF2B5EF4-FFF2-40B4-BE49-F238E27FC236}">
                <a16:creationId xmlns:a16="http://schemas.microsoft.com/office/drawing/2014/main" id="{FCF03A80-F168-144C-88C1-58053C9F4759}"/>
              </a:ext>
            </a:extLst>
          </p:cNvPr>
          <p:cNvGrpSpPr/>
          <p:nvPr/>
        </p:nvGrpSpPr>
        <p:grpSpPr>
          <a:xfrm>
            <a:off x="8826285" y="5295417"/>
            <a:ext cx="513366" cy="465788"/>
            <a:chOff x="1518833" y="4559246"/>
            <a:chExt cx="513366" cy="465788"/>
          </a:xfrm>
        </p:grpSpPr>
        <p:sp>
          <p:nvSpPr>
            <p:cNvPr id="92" name="Oval 91">
              <a:extLst>
                <a:ext uri="{FF2B5EF4-FFF2-40B4-BE49-F238E27FC236}">
                  <a16:creationId xmlns:a16="http://schemas.microsoft.com/office/drawing/2014/main" id="{68B99749-5CDA-2D4F-9E88-6818BF4E9A32}"/>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2B8B735D-1C0F-2C4F-9B64-8D69F0D7E5E4}"/>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S4</a:t>
              </a:r>
            </a:p>
          </p:txBody>
        </p:sp>
      </p:grpSp>
      <p:grpSp>
        <p:nvGrpSpPr>
          <p:cNvPr id="94" name="Group 93">
            <a:extLst>
              <a:ext uri="{FF2B5EF4-FFF2-40B4-BE49-F238E27FC236}">
                <a16:creationId xmlns:a16="http://schemas.microsoft.com/office/drawing/2014/main" id="{0B51472B-7850-2A46-A6B5-69717E775CD3}"/>
              </a:ext>
            </a:extLst>
          </p:cNvPr>
          <p:cNvGrpSpPr/>
          <p:nvPr/>
        </p:nvGrpSpPr>
        <p:grpSpPr>
          <a:xfrm>
            <a:off x="2190428" y="4533417"/>
            <a:ext cx="513366" cy="465788"/>
            <a:chOff x="1518833" y="4559246"/>
            <a:chExt cx="513366" cy="465788"/>
          </a:xfrm>
        </p:grpSpPr>
        <p:sp>
          <p:nvSpPr>
            <p:cNvPr id="95" name="Oval 94">
              <a:extLst>
                <a:ext uri="{FF2B5EF4-FFF2-40B4-BE49-F238E27FC236}">
                  <a16:creationId xmlns:a16="http://schemas.microsoft.com/office/drawing/2014/main" id="{125939DD-6F86-9E43-8E09-5D59AFC9059E}"/>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A2085435-57A5-7149-8E5D-682F969A4770}"/>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S5</a:t>
              </a:r>
            </a:p>
          </p:txBody>
        </p:sp>
      </p:grpSp>
      <p:grpSp>
        <p:nvGrpSpPr>
          <p:cNvPr id="97" name="Group 96">
            <a:extLst>
              <a:ext uri="{FF2B5EF4-FFF2-40B4-BE49-F238E27FC236}">
                <a16:creationId xmlns:a16="http://schemas.microsoft.com/office/drawing/2014/main" id="{FE729DBF-879C-B944-9FCA-58FE3BEDE961}"/>
              </a:ext>
            </a:extLst>
          </p:cNvPr>
          <p:cNvGrpSpPr/>
          <p:nvPr/>
        </p:nvGrpSpPr>
        <p:grpSpPr>
          <a:xfrm>
            <a:off x="2373825" y="2934508"/>
            <a:ext cx="513366" cy="465788"/>
            <a:chOff x="1518833" y="4559246"/>
            <a:chExt cx="513366" cy="465788"/>
          </a:xfrm>
        </p:grpSpPr>
        <p:sp>
          <p:nvSpPr>
            <p:cNvPr id="98" name="Oval 97">
              <a:extLst>
                <a:ext uri="{FF2B5EF4-FFF2-40B4-BE49-F238E27FC236}">
                  <a16:creationId xmlns:a16="http://schemas.microsoft.com/office/drawing/2014/main" id="{5E1E88FB-1F08-4E4D-AD27-3EB8541C0C6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371D162A-292C-B24E-9BA3-EE77A706D02F}"/>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S6</a:t>
              </a:r>
            </a:p>
          </p:txBody>
        </p:sp>
      </p:grpSp>
    </p:spTree>
    <p:extLst>
      <p:ext uri="{BB962C8B-B14F-4D97-AF65-F5344CB8AC3E}">
        <p14:creationId xmlns:p14="http://schemas.microsoft.com/office/powerpoint/2010/main" val="236670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318244" y="1095237"/>
            <a:ext cx="4067778" cy="894622"/>
          </a:xfrm>
        </p:spPr>
        <p:txBody>
          <a:bodyPr>
            <a:normAutofit fontScale="90000"/>
          </a:bodyPr>
          <a:lstStyle/>
          <a:p>
            <a:pPr algn="r"/>
            <a:r>
              <a:rPr lang="en-US" sz="4800" dirty="0"/>
              <a:t>rdt2.1 </a:t>
            </a:r>
            <a:br>
              <a:rPr lang="en-US" sz="4800" dirty="0"/>
            </a:br>
            <a:r>
              <a:rPr lang="en-US" sz="4800" dirty="0"/>
              <a:t>receiver</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1" name="Group 40">
            <a:extLst>
              <a:ext uri="{FF2B5EF4-FFF2-40B4-BE49-F238E27FC236}">
                <a16:creationId xmlns:a16="http://schemas.microsoft.com/office/drawing/2014/main" id="{1D940C16-F11F-9444-9CF6-991C160A10BD}"/>
              </a:ext>
            </a:extLst>
          </p:cNvPr>
          <p:cNvGrpSpPr/>
          <p:nvPr/>
        </p:nvGrpSpPr>
        <p:grpSpPr>
          <a:xfrm>
            <a:off x="7012983" y="1622319"/>
            <a:ext cx="513366" cy="465788"/>
            <a:chOff x="1518833" y="4559246"/>
            <a:chExt cx="513366" cy="465788"/>
          </a:xfrm>
        </p:grpSpPr>
        <p:sp>
          <p:nvSpPr>
            <p:cNvPr id="42" name="Oval 41">
              <a:extLst>
                <a:ext uri="{FF2B5EF4-FFF2-40B4-BE49-F238E27FC236}">
                  <a16:creationId xmlns:a16="http://schemas.microsoft.com/office/drawing/2014/main" id="{8F2BC5B2-B8D7-DC41-8301-E769827AFFD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5BB0099-363D-B942-AF56-45375403B75C}"/>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R1</a:t>
              </a:r>
            </a:p>
          </p:txBody>
        </p:sp>
      </p:grpSp>
      <p:grpSp>
        <p:nvGrpSpPr>
          <p:cNvPr id="44" name="Group 43">
            <a:extLst>
              <a:ext uri="{FF2B5EF4-FFF2-40B4-BE49-F238E27FC236}">
                <a16:creationId xmlns:a16="http://schemas.microsoft.com/office/drawing/2014/main" id="{BDD4A1CA-45AD-4542-8532-3C597C7C4CD4}"/>
              </a:ext>
            </a:extLst>
          </p:cNvPr>
          <p:cNvGrpSpPr/>
          <p:nvPr/>
        </p:nvGrpSpPr>
        <p:grpSpPr>
          <a:xfrm>
            <a:off x="7335864" y="2813105"/>
            <a:ext cx="513366" cy="465788"/>
            <a:chOff x="1518833" y="4559246"/>
            <a:chExt cx="513366" cy="465788"/>
          </a:xfrm>
        </p:grpSpPr>
        <p:sp>
          <p:nvSpPr>
            <p:cNvPr id="45" name="Oval 44">
              <a:extLst>
                <a:ext uri="{FF2B5EF4-FFF2-40B4-BE49-F238E27FC236}">
                  <a16:creationId xmlns:a16="http://schemas.microsoft.com/office/drawing/2014/main" id="{CC2E7458-A9C8-CE4C-94E4-E06FBAD2153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7482E6CC-9E21-3542-B09A-DB25F313F377}"/>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R2</a:t>
              </a:r>
            </a:p>
          </p:txBody>
        </p:sp>
      </p:grpSp>
      <p:grpSp>
        <p:nvGrpSpPr>
          <p:cNvPr id="47" name="Group 46">
            <a:extLst>
              <a:ext uri="{FF2B5EF4-FFF2-40B4-BE49-F238E27FC236}">
                <a16:creationId xmlns:a16="http://schemas.microsoft.com/office/drawing/2014/main" id="{7677E032-3BC9-9342-821B-DA2DBD33FEF5}"/>
              </a:ext>
            </a:extLst>
          </p:cNvPr>
          <p:cNvGrpSpPr/>
          <p:nvPr/>
        </p:nvGrpSpPr>
        <p:grpSpPr>
          <a:xfrm>
            <a:off x="9890501" y="3957396"/>
            <a:ext cx="513366" cy="465788"/>
            <a:chOff x="1518833" y="4559246"/>
            <a:chExt cx="513366" cy="465788"/>
          </a:xfrm>
        </p:grpSpPr>
        <p:sp>
          <p:nvSpPr>
            <p:cNvPr id="48" name="Oval 47">
              <a:extLst>
                <a:ext uri="{FF2B5EF4-FFF2-40B4-BE49-F238E27FC236}">
                  <a16:creationId xmlns:a16="http://schemas.microsoft.com/office/drawing/2014/main" id="{88C1D878-EA5B-5248-A291-10ABC6C1C46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0454D11-3DF4-EC45-AEF7-1BADD360BD2E}"/>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R3</a:t>
              </a:r>
            </a:p>
          </p:txBody>
        </p:sp>
      </p:grpSp>
      <p:grpSp>
        <p:nvGrpSpPr>
          <p:cNvPr id="50" name="Group 49">
            <a:extLst>
              <a:ext uri="{FF2B5EF4-FFF2-40B4-BE49-F238E27FC236}">
                <a16:creationId xmlns:a16="http://schemas.microsoft.com/office/drawing/2014/main" id="{30DF12B8-06D7-3D4F-B8CB-868763EA020B}"/>
              </a:ext>
            </a:extLst>
          </p:cNvPr>
          <p:cNvGrpSpPr/>
          <p:nvPr/>
        </p:nvGrpSpPr>
        <p:grpSpPr>
          <a:xfrm>
            <a:off x="4200040" y="5070691"/>
            <a:ext cx="513366" cy="465788"/>
            <a:chOff x="1518833" y="4559246"/>
            <a:chExt cx="513366" cy="465788"/>
          </a:xfrm>
        </p:grpSpPr>
        <p:sp>
          <p:nvSpPr>
            <p:cNvPr id="51" name="Oval 50">
              <a:extLst>
                <a:ext uri="{FF2B5EF4-FFF2-40B4-BE49-F238E27FC236}">
                  <a16:creationId xmlns:a16="http://schemas.microsoft.com/office/drawing/2014/main" id="{BAE6C319-06B7-5246-AF2D-2331DBB0CE5D}"/>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BE24AB0E-1FF1-2447-BB5A-F2BCD8787FF9}"/>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R4</a:t>
              </a:r>
            </a:p>
          </p:txBody>
        </p:sp>
      </p:grpSp>
      <p:grpSp>
        <p:nvGrpSpPr>
          <p:cNvPr id="53" name="Group 52">
            <a:extLst>
              <a:ext uri="{FF2B5EF4-FFF2-40B4-BE49-F238E27FC236}">
                <a16:creationId xmlns:a16="http://schemas.microsoft.com/office/drawing/2014/main" id="{6833F1B4-1015-1841-9341-48D5CB356B92}"/>
              </a:ext>
            </a:extLst>
          </p:cNvPr>
          <p:cNvGrpSpPr/>
          <p:nvPr/>
        </p:nvGrpSpPr>
        <p:grpSpPr>
          <a:xfrm>
            <a:off x="1903708" y="4928623"/>
            <a:ext cx="513366" cy="465788"/>
            <a:chOff x="1518833" y="4559246"/>
            <a:chExt cx="513366" cy="465788"/>
          </a:xfrm>
        </p:grpSpPr>
        <p:sp>
          <p:nvSpPr>
            <p:cNvPr id="54" name="Oval 53">
              <a:extLst>
                <a:ext uri="{FF2B5EF4-FFF2-40B4-BE49-F238E27FC236}">
                  <a16:creationId xmlns:a16="http://schemas.microsoft.com/office/drawing/2014/main" id="{E36EF9CE-A14E-4641-ACC5-714551F732FC}"/>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E6D67151-8CCD-B24D-81EC-238B9AAC273A}"/>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R5</a:t>
              </a:r>
            </a:p>
          </p:txBody>
        </p:sp>
      </p:grpSp>
      <p:grpSp>
        <p:nvGrpSpPr>
          <p:cNvPr id="56" name="Group 55">
            <a:extLst>
              <a:ext uri="{FF2B5EF4-FFF2-40B4-BE49-F238E27FC236}">
                <a16:creationId xmlns:a16="http://schemas.microsoft.com/office/drawing/2014/main" id="{2840A511-78ED-0349-B9D7-29032A70630B}"/>
              </a:ext>
            </a:extLst>
          </p:cNvPr>
          <p:cNvGrpSpPr/>
          <p:nvPr/>
        </p:nvGrpSpPr>
        <p:grpSpPr>
          <a:xfrm>
            <a:off x="1901126" y="2105349"/>
            <a:ext cx="513366" cy="465788"/>
            <a:chOff x="1518833" y="4559246"/>
            <a:chExt cx="513366" cy="465788"/>
          </a:xfrm>
        </p:grpSpPr>
        <p:sp>
          <p:nvSpPr>
            <p:cNvPr id="57" name="Oval 56">
              <a:extLst>
                <a:ext uri="{FF2B5EF4-FFF2-40B4-BE49-F238E27FC236}">
                  <a16:creationId xmlns:a16="http://schemas.microsoft.com/office/drawing/2014/main" id="{70C80760-8A7D-E441-94CF-68CF8DA3377D}"/>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29242B80-4FAF-F142-81E7-5BD3BE1FBBAC}"/>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R6</a:t>
              </a:r>
            </a:p>
          </p:txBody>
        </p:sp>
      </p:grpSp>
    </p:spTree>
    <p:extLst>
      <p:ext uri="{BB962C8B-B14F-4D97-AF65-F5344CB8AC3E}">
        <p14:creationId xmlns:p14="http://schemas.microsoft.com/office/powerpoint/2010/main" val="309402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grpSp>
        <p:nvGrpSpPr>
          <p:cNvPr id="159" name="Group 158">
            <a:extLst>
              <a:ext uri="{FF2B5EF4-FFF2-40B4-BE49-F238E27FC236}">
                <a16:creationId xmlns:a16="http://schemas.microsoft.com/office/drawing/2014/main" id="{D0E913FD-5AB0-D647-A2DB-C235CF8D718B}"/>
              </a:ext>
            </a:extLst>
          </p:cNvPr>
          <p:cNvGrpSpPr/>
          <p:nvPr/>
        </p:nvGrpSpPr>
        <p:grpSpPr>
          <a:xfrm>
            <a:off x="8325877" y="2689568"/>
            <a:ext cx="3424238" cy="1068388"/>
            <a:chOff x="8325877" y="2689568"/>
            <a:chExt cx="3424238" cy="106838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7" y="2689568"/>
              <a:ext cx="3424238" cy="661988"/>
              <a:chOff x="2222" y="2784"/>
              <a:chExt cx="2157" cy="41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44" y="278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1" y="4591214"/>
            <a:ext cx="4142349" cy="1379872"/>
            <a:chOff x="8049651"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1" y="5022006"/>
              <a:ext cx="4142349" cy="949080"/>
              <a:chOff x="8049651" y="5022006"/>
              <a:chExt cx="4142349" cy="949080"/>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1" y="5022006"/>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nvGrpSpPr>
          <p:cNvPr id="10" name="Group 9">
            <a:extLst>
              <a:ext uri="{FF2B5EF4-FFF2-40B4-BE49-F238E27FC236}">
                <a16:creationId xmlns:a16="http://schemas.microsoft.com/office/drawing/2014/main" id="{BEC7D85F-B1F7-FA44-BC17-CCDFF357A130}"/>
              </a:ext>
            </a:extLst>
          </p:cNvPr>
          <p:cNvGrpSpPr/>
          <p:nvPr/>
        </p:nvGrpSpPr>
        <p:grpSpPr>
          <a:xfrm>
            <a:off x="651622" y="2905522"/>
            <a:ext cx="7515235" cy="3044246"/>
            <a:chOff x="1163066" y="1340193"/>
            <a:chExt cx="7515235" cy="3044246"/>
          </a:xfrm>
        </p:grpSpPr>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 name="Group 8">
              <a:extLst>
                <a:ext uri="{FF2B5EF4-FFF2-40B4-BE49-F238E27FC236}">
                  <a16:creationId xmlns:a16="http://schemas.microsoft.com/office/drawing/2014/main" id="{101DBACD-F438-DF49-ADB7-83C71257B841}"/>
                </a:ext>
              </a:extLst>
            </p:cNvPr>
            <p:cNvGrpSpPr/>
            <p:nvPr/>
          </p:nvGrpSpPr>
          <p:grpSpPr>
            <a:xfrm>
              <a:off x="1163066" y="1340193"/>
              <a:ext cx="6211386" cy="3044246"/>
              <a:chOff x="1163066" y="1340193"/>
              <a:chExt cx="6211386" cy="3044246"/>
            </a:xfrm>
          </p:grpSpPr>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8" name="Group 7">
                <a:extLst>
                  <a:ext uri="{FF2B5EF4-FFF2-40B4-BE49-F238E27FC236}">
                    <a16:creationId xmlns:a16="http://schemas.microsoft.com/office/drawing/2014/main" id="{85307890-2471-F64E-AF15-AB226097BE8E}"/>
                  </a:ext>
                </a:extLst>
              </p:cNvPr>
              <p:cNvGrpSpPr/>
              <p:nvPr/>
            </p:nvGrpSpPr>
            <p:grpSpPr>
              <a:xfrm>
                <a:off x="2293749" y="1537077"/>
                <a:ext cx="513366" cy="465788"/>
                <a:chOff x="1518833" y="4559246"/>
                <a:chExt cx="513366" cy="465788"/>
              </a:xfrm>
            </p:grpSpPr>
            <p:sp>
              <p:nvSpPr>
                <p:cNvPr id="6" name="Oval 5">
                  <a:extLst>
                    <a:ext uri="{FF2B5EF4-FFF2-40B4-BE49-F238E27FC236}">
                      <a16:creationId xmlns:a16="http://schemas.microsoft.com/office/drawing/2014/main" id="{E0E903C1-F2A1-9643-A4D5-70D82A68BA90}"/>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C555FCD-DC47-2B43-88AE-EE6C45798818}"/>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S1</a:t>
                  </a:r>
                </a:p>
              </p:txBody>
            </p:sp>
          </p:grpSp>
          <p:grpSp>
            <p:nvGrpSpPr>
              <p:cNvPr id="66" name="Group 65">
                <a:extLst>
                  <a:ext uri="{FF2B5EF4-FFF2-40B4-BE49-F238E27FC236}">
                    <a16:creationId xmlns:a16="http://schemas.microsoft.com/office/drawing/2014/main" id="{881FEBA1-F5DC-B044-92A1-68F3906684F2}"/>
                  </a:ext>
                </a:extLst>
              </p:cNvPr>
              <p:cNvGrpSpPr/>
              <p:nvPr/>
            </p:nvGrpSpPr>
            <p:grpSpPr>
              <a:xfrm>
                <a:off x="5809282" y="3053329"/>
                <a:ext cx="513366" cy="465788"/>
                <a:chOff x="1518833" y="4559246"/>
                <a:chExt cx="513366" cy="465788"/>
              </a:xfrm>
            </p:grpSpPr>
            <p:sp>
              <p:nvSpPr>
                <p:cNvPr id="67" name="Oval 66">
                  <a:extLst>
                    <a:ext uri="{FF2B5EF4-FFF2-40B4-BE49-F238E27FC236}">
                      <a16:creationId xmlns:a16="http://schemas.microsoft.com/office/drawing/2014/main" id="{6B90E2AE-8C70-8A43-A42C-BFDE746898E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a:extLst>
                    <a:ext uri="{FF2B5EF4-FFF2-40B4-BE49-F238E27FC236}">
                      <a16:creationId xmlns:a16="http://schemas.microsoft.com/office/drawing/2014/main" id="{381C5C54-C3DE-E841-948F-86BB38C55F42}"/>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S2</a:t>
                  </a:r>
                </a:p>
              </p:txBody>
            </p:sp>
          </p:grpSp>
          <p:grpSp>
            <p:nvGrpSpPr>
              <p:cNvPr id="69" name="Group 68">
                <a:extLst>
                  <a:ext uri="{FF2B5EF4-FFF2-40B4-BE49-F238E27FC236}">
                    <a16:creationId xmlns:a16="http://schemas.microsoft.com/office/drawing/2014/main" id="{9794CF7A-FE2C-D94B-B913-6CD68C605D99}"/>
                  </a:ext>
                </a:extLst>
              </p:cNvPr>
              <p:cNvGrpSpPr/>
              <p:nvPr/>
            </p:nvGrpSpPr>
            <p:grpSpPr>
              <a:xfrm>
                <a:off x="2769031" y="3918651"/>
                <a:ext cx="513366" cy="465788"/>
                <a:chOff x="1518833" y="4559246"/>
                <a:chExt cx="513366" cy="465788"/>
              </a:xfrm>
            </p:grpSpPr>
            <p:sp>
              <p:nvSpPr>
                <p:cNvPr id="70" name="Oval 69">
                  <a:extLst>
                    <a:ext uri="{FF2B5EF4-FFF2-40B4-BE49-F238E27FC236}">
                      <a16:creationId xmlns:a16="http://schemas.microsoft.com/office/drawing/2014/main" id="{C60283C8-FC14-1546-A92C-B95621A66FEA}"/>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51E82D6A-E8DB-F749-8928-DB15E98602F9}"/>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S3</a:t>
                  </a:r>
                </a:p>
              </p:txBody>
            </p:sp>
          </p:grpSp>
        </p:grpSp>
      </p:grpSp>
      <p:grpSp>
        <p:nvGrpSpPr>
          <p:cNvPr id="72" name="Group 71">
            <a:extLst>
              <a:ext uri="{FF2B5EF4-FFF2-40B4-BE49-F238E27FC236}">
                <a16:creationId xmlns:a16="http://schemas.microsoft.com/office/drawing/2014/main" id="{79896F1C-1849-244E-AFFD-1F1E44CB8F29}"/>
              </a:ext>
            </a:extLst>
          </p:cNvPr>
          <p:cNvGrpSpPr/>
          <p:nvPr/>
        </p:nvGrpSpPr>
        <p:grpSpPr>
          <a:xfrm>
            <a:off x="9957661" y="3001668"/>
            <a:ext cx="513366" cy="465788"/>
            <a:chOff x="1518833" y="4559246"/>
            <a:chExt cx="513366" cy="465788"/>
          </a:xfrm>
        </p:grpSpPr>
        <p:sp>
          <p:nvSpPr>
            <p:cNvPr id="73" name="Oval 72">
              <a:extLst>
                <a:ext uri="{FF2B5EF4-FFF2-40B4-BE49-F238E27FC236}">
                  <a16:creationId xmlns:a16="http://schemas.microsoft.com/office/drawing/2014/main" id="{3C12C0FF-1F79-8649-9EA8-5D2DC58B1371}"/>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59FCFD6B-EDE2-A44F-8AE4-B7B7794644E4}"/>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R1</a:t>
              </a:r>
            </a:p>
          </p:txBody>
        </p:sp>
      </p:grpSp>
      <p:grpSp>
        <p:nvGrpSpPr>
          <p:cNvPr id="75" name="Group 74">
            <a:extLst>
              <a:ext uri="{FF2B5EF4-FFF2-40B4-BE49-F238E27FC236}">
                <a16:creationId xmlns:a16="http://schemas.microsoft.com/office/drawing/2014/main" id="{CB9CE971-5CAF-A64F-A8A3-25ABFA2CB61B}"/>
              </a:ext>
            </a:extLst>
          </p:cNvPr>
          <p:cNvGrpSpPr/>
          <p:nvPr/>
        </p:nvGrpSpPr>
        <p:grpSpPr>
          <a:xfrm>
            <a:off x="7552841" y="5385823"/>
            <a:ext cx="513366" cy="465788"/>
            <a:chOff x="1518833" y="4559246"/>
            <a:chExt cx="513366" cy="465788"/>
          </a:xfrm>
        </p:grpSpPr>
        <p:sp>
          <p:nvSpPr>
            <p:cNvPr id="76" name="Oval 75">
              <a:extLst>
                <a:ext uri="{FF2B5EF4-FFF2-40B4-BE49-F238E27FC236}">
                  <a16:creationId xmlns:a16="http://schemas.microsoft.com/office/drawing/2014/main" id="{7712FC12-A374-9246-910B-08CD90F6B15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AC4FA0F9-04F2-8D4A-82E4-94B6A2E53D35}"/>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R2</a:t>
              </a:r>
            </a:p>
          </p:txBody>
        </p:sp>
      </p:grpSp>
    </p:spTree>
    <p:extLst>
      <p:ext uri="{BB962C8B-B14F-4D97-AF65-F5344CB8AC3E}">
        <p14:creationId xmlns:p14="http://schemas.microsoft.com/office/powerpoint/2010/main" val="1143281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wipe(left)">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64"/>
                                        </p:tgtEl>
                                        <p:attrNameLst>
                                          <p:attrName>style.visibility</p:attrName>
                                        </p:attrNameLst>
                                      </p:cBhvr>
                                      <p:to>
                                        <p:strVal val="visible"/>
                                      </p:to>
                                    </p:set>
                                    <p:animEffect transition="in" filter="wipe(left)">
                                      <p:cBhvr>
                                        <p:cTn id="12"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 extended FSM</a:t>
            </a:r>
            <a:endParaRPr lang="en-US" sz="4400" dirty="0"/>
          </a:p>
        </p:txBody>
      </p:sp>
      <p:grpSp>
        <p:nvGrpSpPr>
          <p:cNvPr id="55" name="Group 3">
            <a:extLst>
              <a:ext uri="{FF2B5EF4-FFF2-40B4-BE49-F238E27FC236}">
                <a16:creationId xmlns:a16="http://schemas.microsoft.com/office/drawing/2014/main" id="{33A2B3E4-B70E-A848-8165-FAD3F02150B0}"/>
              </a:ext>
            </a:extLst>
          </p:cNvPr>
          <p:cNvGrpSpPr>
            <a:grpSpLocks/>
          </p:cNvGrpSpPr>
          <p:nvPr/>
        </p:nvGrpSpPr>
        <p:grpSpPr bwMode="auto">
          <a:xfrm>
            <a:off x="4595813" y="3710668"/>
            <a:ext cx="800100" cy="657225"/>
            <a:chOff x="1959" y="2515"/>
            <a:chExt cx="504" cy="414"/>
          </a:xfrm>
        </p:grpSpPr>
        <p:sp>
          <p:nvSpPr>
            <p:cNvPr id="56" name="Oval 4">
              <a:extLst>
                <a:ext uri="{FF2B5EF4-FFF2-40B4-BE49-F238E27FC236}">
                  <a16:creationId xmlns:a16="http://schemas.microsoft.com/office/drawing/2014/main" id="{C4D5A6AC-F113-CF49-9B8F-033DDDA18342}"/>
                </a:ext>
              </a:extLst>
            </p:cNvPr>
            <p:cNvSpPr>
              <a:spLocks noChangeArrowheads="1"/>
            </p:cNvSpPr>
            <p:nvPr/>
          </p:nvSpPr>
          <p:spPr bwMode="auto">
            <a:xfrm>
              <a:off x="2004" y="2515"/>
              <a:ext cx="420" cy="414"/>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5">
              <a:extLst>
                <a:ext uri="{FF2B5EF4-FFF2-40B4-BE49-F238E27FC236}">
                  <a16:creationId xmlns:a16="http://schemas.microsoft.com/office/drawing/2014/main" id="{4730408A-4915-134B-898C-F4271B62AAB6}"/>
                </a:ext>
              </a:extLst>
            </p:cNvPr>
            <p:cNvSpPr txBox="1">
              <a:spLocks noChangeArrowheads="1"/>
            </p:cNvSpPr>
            <p:nvPr/>
          </p:nvSpPr>
          <p:spPr bwMode="auto">
            <a:xfrm>
              <a:off x="1959" y="2611"/>
              <a:ext cx="504"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a:t>
              </a:r>
              <a:endParaRPr kumimoji="0" lang="en-US" altLang="en-US" sz="16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8" name="Line 6">
            <a:extLst>
              <a:ext uri="{FF2B5EF4-FFF2-40B4-BE49-F238E27FC236}">
                <a16:creationId xmlns:a16="http://schemas.microsoft.com/office/drawing/2014/main" id="{63761F72-66D2-A642-BD69-9E438150999F}"/>
              </a:ext>
            </a:extLst>
          </p:cNvPr>
          <p:cNvSpPr>
            <a:spLocks noChangeShapeType="1"/>
          </p:cNvSpPr>
          <p:nvPr/>
        </p:nvSpPr>
        <p:spPr bwMode="auto">
          <a:xfrm>
            <a:off x="3057525" y="2797856"/>
            <a:ext cx="1624013" cy="1069975"/>
          </a:xfrm>
          <a:prstGeom prst="line">
            <a:avLst/>
          </a:prstGeom>
          <a:noFill/>
          <a:ln w="28575">
            <a:solidFill>
              <a:srgbClr val="000000"/>
            </a:solidFill>
            <a:prstDash val="sysDot"/>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a:extLst>
              <a:ext uri="{FF2B5EF4-FFF2-40B4-BE49-F238E27FC236}">
                <a16:creationId xmlns:a16="http://schemas.microsoft.com/office/drawing/2014/main" id="{D5A7135B-F84D-8E42-A7AD-C337B03A05BF}"/>
              </a:ext>
            </a:extLst>
          </p:cNvPr>
          <p:cNvGrpSpPr/>
          <p:nvPr/>
        </p:nvGrpSpPr>
        <p:grpSpPr>
          <a:xfrm>
            <a:off x="5389563" y="3466193"/>
            <a:ext cx="3167062" cy="1152525"/>
            <a:chOff x="5389563" y="3466193"/>
            <a:chExt cx="3167062" cy="1152525"/>
          </a:xfrm>
        </p:grpSpPr>
        <p:sp>
          <p:nvSpPr>
            <p:cNvPr id="59" name="Text Box 7">
              <a:extLst>
                <a:ext uri="{FF2B5EF4-FFF2-40B4-BE49-F238E27FC236}">
                  <a16:creationId xmlns:a16="http://schemas.microsoft.com/office/drawing/2014/main" id="{2A05B120-EC26-AD42-B3AA-CD4706803936}"/>
                </a:ext>
              </a:extLst>
            </p:cNvPr>
            <p:cNvSpPr txBox="1">
              <a:spLocks noChangeArrowheads="1"/>
            </p:cNvSpPr>
            <p:nvPr/>
          </p:nvSpPr>
          <p:spPr bwMode="auto">
            <a:xfrm>
              <a:off x="5780088" y="3777343"/>
              <a:ext cx="2776537"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0" name="Text Box 8">
              <a:extLst>
                <a:ext uri="{FF2B5EF4-FFF2-40B4-BE49-F238E27FC236}">
                  <a16:creationId xmlns:a16="http://schemas.microsoft.com/office/drawing/2014/main" id="{50EB188A-016B-BC43-B95B-2D09A833384C}"/>
                </a:ext>
              </a:extLst>
            </p:cNvPr>
            <p:cNvSpPr txBox="1">
              <a:spLocks noChangeArrowheads="1"/>
            </p:cNvSpPr>
            <p:nvPr/>
          </p:nvSpPr>
          <p:spPr bwMode="auto">
            <a:xfrm>
              <a:off x="5802313" y="3542393"/>
              <a:ext cx="11001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1" name="Line 9">
              <a:extLst>
                <a:ext uri="{FF2B5EF4-FFF2-40B4-BE49-F238E27FC236}">
                  <a16:creationId xmlns:a16="http://schemas.microsoft.com/office/drawing/2014/main" id="{47618681-EE80-804F-9624-DC7CC3FBF4D0}"/>
                </a:ext>
              </a:extLst>
            </p:cNvPr>
            <p:cNvSpPr>
              <a:spLocks noChangeShapeType="1"/>
            </p:cNvSpPr>
            <p:nvPr/>
          </p:nvSpPr>
          <p:spPr bwMode="auto">
            <a:xfrm>
              <a:off x="5886450" y="3818618"/>
              <a:ext cx="161925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0">
              <a:extLst>
                <a:ext uri="{FF2B5EF4-FFF2-40B4-BE49-F238E27FC236}">
                  <a16:creationId xmlns:a16="http://schemas.microsoft.com/office/drawing/2014/main" id="{44271988-489C-A543-88C3-7FA50E90A3D0}"/>
                </a:ext>
              </a:extLst>
            </p:cNvPr>
            <p:cNvSpPr>
              <a:spLocks/>
            </p:cNvSpPr>
            <p:nvPr/>
          </p:nvSpPr>
          <p:spPr bwMode="auto">
            <a:xfrm>
              <a:off x="5389563" y="346619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61280105-A5C6-2749-821B-7E8540B77F71}"/>
              </a:ext>
            </a:extLst>
          </p:cNvPr>
          <p:cNvGrpSpPr/>
          <p:nvPr/>
        </p:nvGrpSpPr>
        <p:grpSpPr>
          <a:xfrm>
            <a:off x="4222750" y="1037318"/>
            <a:ext cx="5521325" cy="2636838"/>
            <a:chOff x="4222750" y="1037318"/>
            <a:chExt cx="5521325" cy="2636838"/>
          </a:xfrm>
        </p:grpSpPr>
        <p:sp>
          <p:nvSpPr>
            <p:cNvPr id="63" name="Text Box 11">
              <a:extLst>
                <a:ext uri="{FF2B5EF4-FFF2-40B4-BE49-F238E27FC236}">
                  <a16:creationId xmlns:a16="http://schemas.microsoft.com/office/drawing/2014/main" id="{02F77C28-EA65-D040-B118-4BF0CBEFB1D8}"/>
                </a:ext>
              </a:extLst>
            </p:cNvPr>
            <p:cNvSpPr txBox="1">
              <a:spLocks noChangeArrowheads="1"/>
            </p:cNvSpPr>
            <p:nvPr/>
          </p:nvSpPr>
          <p:spPr bwMode="auto">
            <a:xfrm>
              <a:off x="4222750" y="1037318"/>
              <a:ext cx="2333625"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2">
              <a:extLst>
                <a:ext uri="{FF2B5EF4-FFF2-40B4-BE49-F238E27FC236}">
                  <a16:creationId xmlns:a16="http://schemas.microsoft.com/office/drawing/2014/main" id="{0FE72F9F-0F53-5149-AE2D-57D5F5931880}"/>
                </a:ext>
              </a:extLst>
            </p:cNvPr>
            <p:cNvSpPr>
              <a:spLocks noChangeShapeType="1"/>
            </p:cNvSpPr>
            <p:nvPr/>
          </p:nvSpPr>
          <p:spPr bwMode="auto">
            <a:xfrm>
              <a:off x="4330700" y="1356406"/>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Text Box 13">
              <a:extLst>
                <a:ext uri="{FF2B5EF4-FFF2-40B4-BE49-F238E27FC236}">
                  <a16:creationId xmlns:a16="http://schemas.microsoft.com/office/drawing/2014/main" id="{C068D2CE-31E7-0E41-B00C-9CE255D13D42}"/>
                </a:ext>
              </a:extLst>
            </p:cNvPr>
            <p:cNvSpPr txBox="1">
              <a:spLocks noChangeArrowheads="1"/>
            </p:cNvSpPr>
            <p:nvPr/>
          </p:nvSpPr>
          <p:spPr bwMode="auto">
            <a:xfrm>
              <a:off x="4222750" y="1378631"/>
              <a:ext cx="5521325"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if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base+N</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nextseqnum,data,chksum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if (base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refuse_data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6" name="Freeform 14">
              <a:extLst>
                <a:ext uri="{FF2B5EF4-FFF2-40B4-BE49-F238E27FC236}">
                  <a16:creationId xmlns:a16="http://schemas.microsoft.com/office/drawing/2014/main" id="{FB29E48C-0B2E-EA40-ADD9-64576E56AD94}"/>
                </a:ext>
              </a:extLst>
            </p:cNvPr>
            <p:cNvSpPr>
              <a:spLocks/>
            </p:cNvSpPr>
            <p:nvPr/>
          </p:nvSpPr>
          <p:spPr bwMode="auto">
            <a:xfrm rot="5142103" flipH="1">
              <a:off x="4816476" y="290104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7" name="Group 76">
            <a:extLst>
              <a:ext uri="{FF2B5EF4-FFF2-40B4-BE49-F238E27FC236}">
                <a16:creationId xmlns:a16="http://schemas.microsoft.com/office/drawing/2014/main" id="{5A5CCAB1-0607-D94B-8E3D-A737042D653B}"/>
              </a:ext>
            </a:extLst>
          </p:cNvPr>
          <p:cNvGrpSpPr/>
          <p:nvPr/>
        </p:nvGrpSpPr>
        <p:grpSpPr>
          <a:xfrm>
            <a:off x="4371975" y="4413931"/>
            <a:ext cx="3686175" cy="1860550"/>
            <a:chOff x="4371975" y="4413931"/>
            <a:chExt cx="3686175" cy="1860550"/>
          </a:xfrm>
        </p:grpSpPr>
        <p:sp>
          <p:nvSpPr>
            <p:cNvPr id="67" name="Text Box 15">
              <a:extLst>
                <a:ext uri="{FF2B5EF4-FFF2-40B4-BE49-F238E27FC236}">
                  <a16:creationId xmlns:a16="http://schemas.microsoft.com/office/drawing/2014/main" id="{AD438209-6EF7-AA4A-82C0-D91CCFE111B9}"/>
                </a:ext>
              </a:extLst>
            </p:cNvPr>
            <p:cNvSpPr txBox="1">
              <a:spLocks noChangeArrowheads="1"/>
            </p:cNvSpPr>
            <p:nvPr/>
          </p:nvSpPr>
          <p:spPr bwMode="auto">
            <a:xfrm>
              <a:off x="4371975" y="5445806"/>
              <a:ext cx="36861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 = getacknum(rcvpkt)+1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(base == nextseqnum)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stop_timer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16">
              <a:extLst>
                <a:ext uri="{FF2B5EF4-FFF2-40B4-BE49-F238E27FC236}">
                  <a16:creationId xmlns:a16="http://schemas.microsoft.com/office/drawing/2014/main" id="{29DA4699-1738-7A44-AE37-8A9ADF3221C7}"/>
                </a:ext>
              </a:extLst>
            </p:cNvPr>
            <p:cNvSpPr txBox="1">
              <a:spLocks noChangeArrowheads="1"/>
            </p:cNvSpPr>
            <p:nvPr/>
          </p:nvSpPr>
          <p:spPr bwMode="auto">
            <a:xfrm>
              <a:off x="4384675" y="4945743"/>
              <a:ext cx="283368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notcorrupt(rcvpkt)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9" name="Line 17">
              <a:extLst>
                <a:ext uri="{FF2B5EF4-FFF2-40B4-BE49-F238E27FC236}">
                  <a16:creationId xmlns:a16="http://schemas.microsoft.com/office/drawing/2014/main" id="{72717240-9C97-6946-9931-1ECA1CCC85BA}"/>
                </a:ext>
              </a:extLst>
            </p:cNvPr>
            <p:cNvSpPr>
              <a:spLocks noChangeShapeType="1"/>
            </p:cNvSpPr>
            <p:nvPr/>
          </p:nvSpPr>
          <p:spPr bwMode="auto">
            <a:xfrm>
              <a:off x="4476750" y="5469618"/>
              <a:ext cx="1619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Freeform 18">
              <a:extLst>
                <a:ext uri="{FF2B5EF4-FFF2-40B4-BE49-F238E27FC236}">
                  <a16:creationId xmlns:a16="http://schemas.microsoft.com/office/drawing/2014/main" id="{A9B81A19-AC5E-0D42-B28F-5550C1DD51FB}"/>
                </a:ext>
              </a:extLst>
            </p:cNvPr>
            <p:cNvSpPr>
              <a:spLocks/>
            </p:cNvSpPr>
            <p:nvPr/>
          </p:nvSpPr>
          <p:spPr bwMode="auto">
            <a:xfrm>
              <a:off x="4533900" y="4413931"/>
              <a:ext cx="1054100" cy="674687"/>
            </a:xfrm>
            <a:custGeom>
              <a:avLst/>
              <a:gdLst>
                <a:gd name="T0" fmla="*/ 2147483647 w 664"/>
                <a:gd name="T1" fmla="*/ 2147483647 h 425"/>
                <a:gd name="T2" fmla="*/ 2147483647 w 664"/>
                <a:gd name="T3" fmla="*/ 0 h 425"/>
                <a:gd name="T4" fmla="*/ 0 60000 65536"/>
                <a:gd name="T5" fmla="*/ 0 60000 65536"/>
              </a:gdLst>
              <a:ahLst/>
              <a:cxnLst>
                <a:cxn ang="T4">
                  <a:pos x="T0" y="T1"/>
                </a:cxn>
                <a:cxn ang="T5">
                  <a:pos x="T2" y="T3"/>
                </a:cxn>
              </a:cxnLst>
              <a:rect l="0" t="0" r="r" b="b"/>
              <a:pathLst>
                <a:path w="664" h="425">
                  <a:moveTo>
                    <a:pt x="241" y="20"/>
                  </a:moveTo>
                  <a:cubicBezTo>
                    <a:pt x="0" y="393"/>
                    <a:pt x="664" y="425"/>
                    <a:pt x="388"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1" name="Line 19">
            <a:extLst>
              <a:ext uri="{FF2B5EF4-FFF2-40B4-BE49-F238E27FC236}">
                <a16:creationId xmlns:a16="http://schemas.microsoft.com/office/drawing/2014/main" id="{22DEBF89-3550-6645-9712-0242C37D82B7}"/>
              </a:ext>
            </a:extLst>
          </p:cNvPr>
          <p:cNvSpPr>
            <a:spLocks noChangeShapeType="1"/>
          </p:cNvSpPr>
          <p:nvPr/>
        </p:nvSpPr>
        <p:spPr bwMode="auto">
          <a:xfrm>
            <a:off x="2643188" y="3224893"/>
            <a:ext cx="8032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0">
            <a:extLst>
              <a:ext uri="{FF2B5EF4-FFF2-40B4-BE49-F238E27FC236}">
                <a16:creationId xmlns:a16="http://schemas.microsoft.com/office/drawing/2014/main" id="{512F18ED-B1CE-7B4C-A5DF-24588894801C}"/>
              </a:ext>
            </a:extLst>
          </p:cNvPr>
          <p:cNvSpPr txBox="1">
            <a:spLocks noChangeArrowheads="1"/>
          </p:cNvSpPr>
          <p:nvPr/>
        </p:nvSpPr>
        <p:spPr bwMode="auto">
          <a:xfrm>
            <a:off x="2516188" y="3194731"/>
            <a:ext cx="1485900"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78" name="Group 77">
            <a:extLst>
              <a:ext uri="{FF2B5EF4-FFF2-40B4-BE49-F238E27FC236}">
                <a16:creationId xmlns:a16="http://schemas.microsoft.com/office/drawing/2014/main" id="{8B86AB7A-4C0D-9A4A-A096-7DD9EFD2F636}"/>
              </a:ext>
            </a:extLst>
          </p:cNvPr>
          <p:cNvGrpSpPr/>
          <p:nvPr/>
        </p:nvGrpSpPr>
        <p:grpSpPr>
          <a:xfrm>
            <a:off x="2279650" y="4188506"/>
            <a:ext cx="2343150" cy="638175"/>
            <a:chOff x="2279650" y="4188506"/>
            <a:chExt cx="2343150" cy="638175"/>
          </a:xfrm>
        </p:grpSpPr>
        <p:sp>
          <p:nvSpPr>
            <p:cNvPr id="73" name="Text Box 21">
              <a:extLst>
                <a:ext uri="{FF2B5EF4-FFF2-40B4-BE49-F238E27FC236}">
                  <a16:creationId xmlns:a16="http://schemas.microsoft.com/office/drawing/2014/main" id="{54ABBC76-AD8A-8E4D-8A09-320EC5AFD027}"/>
                </a:ext>
              </a:extLst>
            </p:cNvPr>
            <p:cNvSpPr txBox="1">
              <a:spLocks noChangeArrowheads="1"/>
            </p:cNvSpPr>
            <p:nvPr/>
          </p:nvSpPr>
          <p:spPr bwMode="auto">
            <a:xfrm>
              <a:off x="2279650" y="4256768"/>
              <a:ext cx="204787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2">
              <a:extLst>
                <a:ext uri="{FF2B5EF4-FFF2-40B4-BE49-F238E27FC236}">
                  <a16:creationId xmlns:a16="http://schemas.microsoft.com/office/drawing/2014/main" id="{9592E062-F136-0D44-96CD-0C9A278CDE04}"/>
                </a:ext>
              </a:extLst>
            </p:cNvPr>
            <p:cNvSpPr>
              <a:spLocks noChangeShapeType="1"/>
            </p:cNvSpPr>
            <p:nvPr/>
          </p:nvSpPr>
          <p:spPr bwMode="auto">
            <a:xfrm flipV="1">
              <a:off x="2371725" y="4755243"/>
              <a:ext cx="152082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23">
              <a:extLst>
                <a:ext uri="{FF2B5EF4-FFF2-40B4-BE49-F238E27FC236}">
                  <a16:creationId xmlns:a16="http://schemas.microsoft.com/office/drawing/2014/main" id="{745C2973-75F6-D641-915F-9781107AB9F8}"/>
                </a:ext>
              </a:extLst>
            </p:cNvPr>
            <p:cNvSpPr>
              <a:spLocks/>
            </p:cNvSpPr>
            <p:nvPr/>
          </p:nvSpPr>
          <p:spPr bwMode="auto">
            <a:xfrm>
              <a:off x="3927475" y="4188506"/>
              <a:ext cx="695325" cy="638175"/>
            </a:xfrm>
            <a:custGeom>
              <a:avLst/>
              <a:gdLst>
                <a:gd name="T0" fmla="*/ 2147483647 w 1095"/>
                <a:gd name="T1" fmla="*/ 0 h 1005"/>
                <a:gd name="T2" fmla="*/ 2147483647 w 1095"/>
                <a:gd name="T3" fmla="*/ 2147483647 h 1005"/>
                <a:gd name="T4" fmla="*/ 0 60000 65536"/>
                <a:gd name="T5" fmla="*/ 0 60000 65536"/>
              </a:gdLst>
              <a:ahLst/>
              <a:cxnLst>
                <a:cxn ang="T4">
                  <a:pos x="T0" y="T1"/>
                </a:cxn>
                <a:cxn ang="T5">
                  <a:pos x="T2" y="T3"/>
                </a:cxn>
              </a:cxnLst>
              <a:rect l="0" t="0" r="r" b="b"/>
              <a:pathLst>
                <a:path w="1095" h="1005">
                  <a:moveTo>
                    <a:pt x="1005" y="0"/>
                  </a:moveTo>
                  <a:cubicBezTo>
                    <a:pt x="0" y="30"/>
                    <a:pt x="645" y="1005"/>
                    <a:pt x="1095" y="16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6" name="Text Box 24">
            <a:extLst>
              <a:ext uri="{FF2B5EF4-FFF2-40B4-BE49-F238E27FC236}">
                <a16:creationId xmlns:a16="http://schemas.microsoft.com/office/drawing/2014/main" id="{86A74934-2C44-8743-8176-583092CA3D2E}"/>
              </a:ext>
            </a:extLst>
          </p:cNvPr>
          <p:cNvSpPr txBox="1">
            <a:spLocks noChangeArrowheads="1"/>
          </p:cNvSpPr>
          <p:nvPr/>
        </p:nvSpPr>
        <p:spPr bwMode="auto">
          <a:xfrm>
            <a:off x="2559050" y="2894693"/>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Tree>
    <p:extLst>
      <p:ext uri="{BB962C8B-B14F-4D97-AF65-F5344CB8AC3E}">
        <p14:creationId xmlns:p14="http://schemas.microsoft.com/office/powerpoint/2010/main" val="664320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dissolv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 extended FSM</a:t>
            </a:r>
            <a:endParaRPr lang="en-US" sz="4400" dirty="0"/>
          </a:p>
        </p:txBody>
      </p:sp>
      <p:sp>
        <p:nvSpPr>
          <p:cNvPr id="54" name="Oval 4">
            <a:extLst>
              <a:ext uri="{FF2B5EF4-FFF2-40B4-BE49-F238E27FC236}">
                <a16:creationId xmlns:a16="http://schemas.microsoft.com/office/drawing/2014/main" id="{0C78546A-7459-5347-80F4-125D010F8E84}"/>
              </a:ext>
            </a:extLst>
          </p:cNvPr>
          <p:cNvSpPr>
            <a:spLocks noChangeArrowheads="1"/>
          </p:cNvSpPr>
          <p:nvPr/>
        </p:nvSpPr>
        <p:spPr bwMode="auto">
          <a:xfrm>
            <a:off x="4922611" y="2155825"/>
            <a:ext cx="666750" cy="6572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79" name="Text Box 5">
            <a:extLst>
              <a:ext uri="{FF2B5EF4-FFF2-40B4-BE49-F238E27FC236}">
                <a16:creationId xmlns:a16="http://schemas.microsoft.com/office/drawing/2014/main" id="{D7B9D2FB-B481-7E4A-A0F6-5F57E413C0AE}"/>
              </a:ext>
            </a:extLst>
          </p:cNvPr>
          <p:cNvSpPr txBox="1">
            <a:spLocks noChangeArrowheads="1"/>
          </p:cNvSpPr>
          <p:nvPr/>
        </p:nvSpPr>
        <p:spPr bwMode="auto">
          <a:xfrm>
            <a:off x="4881111" y="2307771"/>
            <a:ext cx="8001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a:t>
            </a:r>
            <a:endParaRPr kumimoji="0" lang="en-US"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6">
            <a:extLst>
              <a:ext uri="{FF2B5EF4-FFF2-40B4-BE49-F238E27FC236}">
                <a16:creationId xmlns:a16="http://schemas.microsoft.com/office/drawing/2014/main" id="{96D79319-AAC7-2846-924D-45104B1A129F}"/>
              </a:ext>
            </a:extLst>
          </p:cNvPr>
          <p:cNvSpPr>
            <a:spLocks noChangeShapeType="1"/>
          </p:cNvSpPr>
          <p:nvPr/>
        </p:nvSpPr>
        <p:spPr bwMode="auto">
          <a:xfrm>
            <a:off x="2608036" y="1995488"/>
            <a:ext cx="2298700" cy="4746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
            <a:extLst>
              <a:ext uri="{FF2B5EF4-FFF2-40B4-BE49-F238E27FC236}">
                <a16:creationId xmlns:a16="http://schemas.microsoft.com/office/drawing/2014/main" id="{5510D433-027A-A141-B3D0-3E03E8DAE8A8}"/>
              </a:ext>
            </a:extLst>
          </p:cNvPr>
          <p:cNvSpPr>
            <a:spLocks/>
          </p:cNvSpPr>
          <p:nvPr/>
        </p:nvSpPr>
        <p:spPr bwMode="auto">
          <a:xfrm>
            <a:off x="5595711" y="1898650"/>
            <a:ext cx="828675"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Text Box 11">
            <a:extLst>
              <a:ext uri="{FF2B5EF4-FFF2-40B4-BE49-F238E27FC236}">
                <a16:creationId xmlns:a16="http://schemas.microsoft.com/office/drawing/2014/main" id="{FCA8632E-A5B0-664A-9196-8A8B55D0CC4A}"/>
              </a:ext>
            </a:extLst>
          </p:cNvPr>
          <p:cNvSpPr txBox="1">
            <a:spLocks noChangeArrowheads="1"/>
          </p:cNvSpPr>
          <p:nvPr/>
        </p:nvSpPr>
        <p:spPr bwMode="auto">
          <a:xfrm>
            <a:off x="6089424" y="1668463"/>
            <a:ext cx="3570287"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hasseqnum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12">
            <a:extLst>
              <a:ext uri="{FF2B5EF4-FFF2-40B4-BE49-F238E27FC236}">
                <a16:creationId xmlns:a16="http://schemas.microsoft.com/office/drawing/2014/main" id="{C6CE9EFA-3CCD-C14E-A5CF-3105777426B6}"/>
              </a:ext>
            </a:extLst>
          </p:cNvPr>
          <p:cNvSpPr>
            <a:spLocks noChangeShapeType="1"/>
          </p:cNvSpPr>
          <p:nvPr/>
        </p:nvSpPr>
        <p:spPr bwMode="auto">
          <a:xfrm>
            <a:off x="6159274" y="2360613"/>
            <a:ext cx="317500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Text Box 13">
            <a:extLst>
              <a:ext uri="{FF2B5EF4-FFF2-40B4-BE49-F238E27FC236}">
                <a16:creationId xmlns:a16="http://schemas.microsoft.com/office/drawing/2014/main" id="{69836D4C-507C-6B47-A6BF-2C0D582C5DE9}"/>
              </a:ext>
            </a:extLst>
          </p:cNvPr>
          <p:cNvSpPr txBox="1">
            <a:spLocks noChangeArrowheads="1"/>
          </p:cNvSpPr>
          <p:nvPr/>
        </p:nvSpPr>
        <p:spPr bwMode="auto">
          <a:xfrm>
            <a:off x="6094186" y="2403475"/>
            <a:ext cx="4314825" cy="8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5021266A-A4B2-8A46-9C1D-2E9C56A7B822}"/>
              </a:ext>
            </a:extLst>
          </p:cNvPr>
          <p:cNvGrpSpPr/>
          <p:nvPr/>
        </p:nvGrpSpPr>
        <p:grpSpPr>
          <a:xfrm>
            <a:off x="4320949" y="1306513"/>
            <a:ext cx="1701605" cy="841375"/>
            <a:chOff x="4320949" y="1306513"/>
            <a:chExt cx="1701605" cy="841375"/>
          </a:xfrm>
        </p:grpSpPr>
        <p:sp>
          <p:nvSpPr>
            <p:cNvPr id="81" name="Text Box 7">
              <a:extLst>
                <a:ext uri="{FF2B5EF4-FFF2-40B4-BE49-F238E27FC236}">
                  <a16:creationId xmlns:a16="http://schemas.microsoft.com/office/drawing/2014/main" id="{C9553829-3975-2E49-9803-6EFDAFB5EBC4}"/>
                </a:ext>
              </a:extLst>
            </p:cNvPr>
            <p:cNvSpPr txBox="1">
              <a:spLocks noChangeArrowheads="1"/>
            </p:cNvSpPr>
            <p:nvPr/>
          </p:nvSpPr>
          <p:spPr bwMode="auto">
            <a:xfrm>
              <a:off x="4320949" y="1582738"/>
              <a:ext cx="1617662"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2" name="Text Box 8">
              <a:extLst>
                <a:ext uri="{FF2B5EF4-FFF2-40B4-BE49-F238E27FC236}">
                  <a16:creationId xmlns:a16="http://schemas.microsoft.com/office/drawing/2014/main" id="{2E7739F4-D1B2-A747-870F-EBBF181526F6}"/>
                </a:ext>
              </a:extLst>
            </p:cNvPr>
            <p:cNvSpPr txBox="1">
              <a:spLocks noChangeArrowheads="1"/>
            </p:cNvSpPr>
            <p:nvPr/>
          </p:nvSpPr>
          <p:spPr bwMode="auto">
            <a:xfrm>
              <a:off x="4360636" y="1306513"/>
              <a:ext cx="166191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any other event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 name="Line 9">
              <a:extLst>
                <a:ext uri="{FF2B5EF4-FFF2-40B4-BE49-F238E27FC236}">
                  <a16:creationId xmlns:a16="http://schemas.microsoft.com/office/drawing/2014/main" id="{325C94EB-6A64-BC4A-A405-47C0EBE38857}"/>
                </a:ext>
              </a:extLst>
            </p:cNvPr>
            <p:cNvSpPr>
              <a:spLocks noChangeShapeType="1"/>
            </p:cNvSpPr>
            <p:nvPr/>
          </p:nvSpPr>
          <p:spPr bwMode="auto">
            <a:xfrm>
              <a:off x="4441599" y="1603375"/>
              <a:ext cx="8159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4">
              <a:extLst>
                <a:ext uri="{FF2B5EF4-FFF2-40B4-BE49-F238E27FC236}">
                  <a16:creationId xmlns:a16="http://schemas.microsoft.com/office/drawing/2014/main" id="{B309A64A-7394-0245-8A9F-73E7049FB6F0}"/>
                </a:ext>
              </a:extLst>
            </p:cNvPr>
            <p:cNvSpPr>
              <a:spLocks/>
            </p:cNvSpPr>
            <p:nvPr/>
          </p:nvSpPr>
          <p:spPr bwMode="auto">
            <a:xfrm rot="5142103" flipH="1">
              <a:off x="5068662" y="1374775"/>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9" name="Line 15">
            <a:extLst>
              <a:ext uri="{FF2B5EF4-FFF2-40B4-BE49-F238E27FC236}">
                <a16:creationId xmlns:a16="http://schemas.microsoft.com/office/drawing/2014/main" id="{DFB05333-8F2D-AD4D-AF5B-F08A11737E43}"/>
              </a:ext>
            </a:extLst>
          </p:cNvPr>
          <p:cNvSpPr>
            <a:spLocks noChangeShapeType="1"/>
          </p:cNvSpPr>
          <p:nvPr/>
        </p:nvSpPr>
        <p:spPr bwMode="auto">
          <a:xfrm>
            <a:off x="2547711" y="2408238"/>
            <a:ext cx="1238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Text Box 16">
            <a:extLst>
              <a:ext uri="{FF2B5EF4-FFF2-40B4-BE49-F238E27FC236}">
                <a16:creationId xmlns:a16="http://schemas.microsoft.com/office/drawing/2014/main" id="{72BCB5B4-7731-AE47-AA11-27C7F6305633}"/>
              </a:ext>
            </a:extLst>
          </p:cNvPr>
          <p:cNvSpPr txBox="1">
            <a:spLocks noChangeArrowheads="1"/>
          </p:cNvSpPr>
          <p:nvPr/>
        </p:nvSpPr>
        <p:spPr bwMode="auto">
          <a:xfrm>
            <a:off x="2457224" y="2428875"/>
            <a:ext cx="3641725"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17">
            <a:extLst>
              <a:ext uri="{FF2B5EF4-FFF2-40B4-BE49-F238E27FC236}">
                <a16:creationId xmlns:a16="http://schemas.microsoft.com/office/drawing/2014/main" id="{F76BD3C3-1C69-4441-A736-BFED27A3CAB3}"/>
              </a:ext>
            </a:extLst>
          </p:cNvPr>
          <p:cNvSpPr txBox="1">
            <a:spLocks noChangeArrowheads="1"/>
          </p:cNvSpPr>
          <p:nvPr/>
        </p:nvSpPr>
        <p:spPr bwMode="auto">
          <a:xfrm>
            <a:off x="2493736" y="2105025"/>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ymbol" charset="0"/>
                <a:ea typeface="ＭＳ Ｐゴシック" charset="0"/>
                <a:cs typeface="+mn-cs"/>
              </a:rPr>
              <a:t>L</a:t>
            </a:r>
          </a:p>
        </p:txBody>
      </p:sp>
      <p:sp>
        <p:nvSpPr>
          <p:cNvPr id="92" name="Rectangle 3">
            <a:extLst>
              <a:ext uri="{FF2B5EF4-FFF2-40B4-BE49-F238E27FC236}">
                <a16:creationId xmlns:a16="http://schemas.microsoft.com/office/drawing/2014/main" id="{C3CB9118-6DFF-F343-94F3-68C1B0042C12}"/>
              </a:ext>
            </a:extLst>
          </p:cNvPr>
          <p:cNvSpPr txBox="1">
            <a:spLocks noChangeArrowheads="1"/>
          </p:cNvSpPr>
          <p:nvPr/>
        </p:nvSpPr>
        <p:spPr>
          <a:xfrm>
            <a:off x="930389" y="3827462"/>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expectedseqnum</a:t>
            </a:r>
            <a:endPar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a:t>
            </a:r>
            <a:r>
              <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no receiver buffering!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spTree>
    <p:extLst>
      <p:ext uri="{BB962C8B-B14F-4D97-AF65-F5344CB8AC3E}">
        <p14:creationId xmlns:p14="http://schemas.microsoft.com/office/powerpoint/2010/main" val="146179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dissolv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ssolve">
                                      <p:cBhvr>
                                        <p:cTn id="12" dur="500"/>
                                        <p:tgtEl>
                                          <p:spTgt spid="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protocol (</a:t>
            </a:r>
            <a:r>
              <a:rPr lang="en-US" sz="4400" dirty="0" err="1"/>
              <a:t>rdt</a:t>
            </a:r>
            <a:r>
              <a:rPr lang="en-US" sz="4400" dirty="0"/>
              <a:t>): interfaces</a:t>
            </a:r>
          </a:p>
        </p:txBody>
      </p:sp>
      <p:grpSp>
        <p:nvGrpSpPr>
          <p:cNvPr id="15" name="Group 14">
            <a:extLst>
              <a:ext uri="{FF2B5EF4-FFF2-40B4-BE49-F238E27FC236}">
                <a16:creationId xmlns:a16="http://schemas.microsoft.com/office/drawing/2014/main" id="{5F3D26B5-5E98-5E4A-87D8-7FA097DF959B}"/>
              </a:ext>
            </a:extLst>
          </p:cNvPr>
          <p:cNvGrpSpPr/>
          <p:nvPr/>
        </p:nvGrpSpPr>
        <p:grpSpPr>
          <a:xfrm>
            <a:off x="2579501" y="2165159"/>
            <a:ext cx="7088417" cy="3419122"/>
            <a:chOff x="2293693" y="1943479"/>
            <a:chExt cx="7088417" cy="3419122"/>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3481010" y="2124363"/>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4077480" y="2576394"/>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3214263" y="2004894"/>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6726088" y="2075463"/>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6785217" y="2548684"/>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7823735" y="1943479"/>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3121019" y="289801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6614663" y="287030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33" name="Group 232">
              <a:extLst>
                <a:ext uri="{FF2B5EF4-FFF2-40B4-BE49-F238E27FC236}">
                  <a16:creationId xmlns:a16="http://schemas.microsoft.com/office/drawing/2014/main" id="{0D04F411-4AAF-BC49-BC7A-363692477E93}"/>
                </a:ext>
              </a:extLst>
            </p:cNvPr>
            <p:cNvGrpSpPr/>
            <p:nvPr/>
          </p:nvGrpSpPr>
          <p:grpSpPr>
            <a:xfrm>
              <a:off x="3110199" y="4881020"/>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4069352" y="2795325"/>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7403443" y="2731748"/>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3042206" y="3300756"/>
              <a:ext cx="2001038"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6413059" y="3328511"/>
              <a:ext cx="2001033"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4071724" y="4602963"/>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6784894" y="4598122"/>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C2F0730B-D0ED-F641-98C5-78E791D1F90B}"/>
                </a:ext>
              </a:extLst>
            </p:cNvPr>
            <p:cNvSpPr txBox="1"/>
            <p:nvPr/>
          </p:nvSpPr>
          <p:spPr>
            <a:xfrm>
              <a:off x="2293693" y="2546898"/>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0" name="TextBox 159">
              <a:extLst>
                <a:ext uri="{FF2B5EF4-FFF2-40B4-BE49-F238E27FC236}">
                  <a16:creationId xmlns:a16="http://schemas.microsoft.com/office/drawing/2014/main" id="{5F274F00-C43B-6D4C-8305-49C2887DFDB8}"/>
                </a:ext>
              </a:extLst>
            </p:cNvPr>
            <p:cNvSpPr txBox="1"/>
            <p:nvPr/>
          </p:nvSpPr>
          <p:spPr>
            <a:xfrm>
              <a:off x="2637055" y="452990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udt_send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1" name="TextBox 160">
              <a:extLst>
                <a:ext uri="{FF2B5EF4-FFF2-40B4-BE49-F238E27FC236}">
                  <a16:creationId xmlns:a16="http://schemas.microsoft.com/office/drawing/2014/main" id="{8360D8A8-FCEB-0748-86B2-6367F0490699}"/>
                </a:ext>
              </a:extLst>
            </p:cNvPr>
            <p:cNvSpPr txBox="1"/>
            <p:nvPr/>
          </p:nvSpPr>
          <p:spPr>
            <a:xfrm>
              <a:off x="7460091" y="452269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rdt_rcv</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2" name="TextBox 161">
              <a:extLst>
                <a:ext uri="{FF2B5EF4-FFF2-40B4-BE49-F238E27FC236}">
                  <a16:creationId xmlns:a16="http://schemas.microsoft.com/office/drawing/2014/main" id="{D4C97A67-5BFF-1F4C-BB10-0037874E0FBC}"/>
                </a:ext>
              </a:extLst>
            </p:cNvPr>
            <p:cNvSpPr txBox="1"/>
            <p:nvPr/>
          </p:nvSpPr>
          <p:spPr>
            <a:xfrm>
              <a:off x="7446811" y="2872208"/>
              <a:ext cx="19352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deliver_data</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grpSp>
          <p:nvGrpSpPr>
            <p:cNvPr id="14" name="Group 13">
              <a:extLst>
                <a:ext uri="{FF2B5EF4-FFF2-40B4-BE49-F238E27FC236}">
                  <a16:creationId xmlns:a16="http://schemas.microsoft.com/office/drawing/2014/main" id="{F43034C5-12D0-B544-8624-5B957307D6C4}"/>
                </a:ext>
              </a:extLst>
            </p:cNvPr>
            <p:cNvGrpSpPr/>
            <p:nvPr/>
          </p:nvGrpSpPr>
          <p:grpSpPr>
            <a:xfrm>
              <a:off x="4198761" y="4538107"/>
              <a:ext cx="1129178" cy="338554"/>
              <a:chOff x="4492148" y="4699180"/>
              <a:chExt cx="1129178" cy="338554"/>
            </a:xfrm>
          </p:grpSpPr>
          <p:grpSp>
            <p:nvGrpSpPr>
              <p:cNvPr id="163" name="Group 162">
                <a:extLst>
                  <a:ext uri="{FF2B5EF4-FFF2-40B4-BE49-F238E27FC236}">
                    <a16:creationId xmlns:a16="http://schemas.microsoft.com/office/drawing/2014/main" id="{6EE61F86-BE11-7149-9359-71FBA7C666F1}"/>
                  </a:ext>
                </a:extLst>
              </p:cNvPr>
              <p:cNvGrpSpPr/>
              <p:nvPr/>
            </p:nvGrpSpPr>
            <p:grpSpPr>
              <a:xfrm>
                <a:off x="5044085" y="4699180"/>
                <a:ext cx="577241" cy="338554"/>
                <a:chOff x="9950444" y="999755"/>
                <a:chExt cx="577241" cy="338554"/>
              </a:xfrm>
            </p:grpSpPr>
            <p:sp>
              <p:nvSpPr>
                <p:cNvPr id="164" name="Rectangle 163">
                  <a:extLst>
                    <a:ext uri="{FF2B5EF4-FFF2-40B4-BE49-F238E27FC236}">
                      <a16:creationId xmlns:a16="http://schemas.microsoft.com/office/drawing/2014/main" id="{57D8AC92-EC61-6A41-96EB-9AC393F717F1}"/>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5" name="TextBox 164">
                  <a:extLst>
                    <a:ext uri="{FF2B5EF4-FFF2-40B4-BE49-F238E27FC236}">
                      <a16:creationId xmlns:a16="http://schemas.microsoft.com/office/drawing/2014/main" id="{F1637E6F-EFC0-D84A-BD43-1DD363CF3717}"/>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6">
                <a:extLst>
                  <a:ext uri="{FF2B5EF4-FFF2-40B4-BE49-F238E27FC236}">
                    <a16:creationId xmlns:a16="http://schemas.microsoft.com/office/drawing/2014/main" id="{65EE0A01-2F8E-5749-87FB-D527A9FE564A}"/>
                  </a:ext>
                </a:extLst>
              </p:cNvPr>
              <p:cNvGrpSpPr/>
              <p:nvPr/>
            </p:nvGrpSpPr>
            <p:grpSpPr>
              <a:xfrm>
                <a:off x="4492148" y="4738794"/>
                <a:ext cx="684009" cy="276999"/>
                <a:chOff x="9965227" y="1039458"/>
                <a:chExt cx="684009" cy="276999"/>
              </a:xfrm>
            </p:grpSpPr>
            <p:sp>
              <p:nvSpPr>
                <p:cNvPr id="168" name="Rectangle 167">
                  <a:extLst>
                    <a:ext uri="{FF2B5EF4-FFF2-40B4-BE49-F238E27FC236}">
                      <a16:creationId xmlns:a16="http://schemas.microsoft.com/office/drawing/2014/main" id="{04B6CB81-4155-2746-910F-3F3A2CCC25D4}"/>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9" name="TextBox 168">
                  <a:extLst>
                    <a:ext uri="{FF2B5EF4-FFF2-40B4-BE49-F238E27FC236}">
                      <a16:creationId xmlns:a16="http://schemas.microsoft.com/office/drawing/2014/main" id="{6539C471-3169-F34C-99B5-F3105A964D11}"/>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0" name="Group 169">
              <a:extLst>
                <a:ext uri="{FF2B5EF4-FFF2-40B4-BE49-F238E27FC236}">
                  <a16:creationId xmlns:a16="http://schemas.microsoft.com/office/drawing/2014/main" id="{B6FA9AE8-EBC5-0147-94F3-3E921D2CC449}"/>
                </a:ext>
              </a:extLst>
            </p:cNvPr>
            <p:cNvGrpSpPr/>
            <p:nvPr/>
          </p:nvGrpSpPr>
          <p:grpSpPr>
            <a:xfrm>
              <a:off x="6194588" y="4534824"/>
              <a:ext cx="1129178" cy="338554"/>
              <a:chOff x="4492148" y="4699180"/>
              <a:chExt cx="1129178" cy="338554"/>
            </a:xfrm>
          </p:grpSpPr>
          <p:grpSp>
            <p:nvGrpSpPr>
              <p:cNvPr id="171" name="Group 170">
                <a:extLst>
                  <a:ext uri="{FF2B5EF4-FFF2-40B4-BE49-F238E27FC236}">
                    <a16:creationId xmlns:a16="http://schemas.microsoft.com/office/drawing/2014/main" id="{914827A5-B36D-5447-BDA9-1E2D6F444CD2}"/>
                  </a:ext>
                </a:extLst>
              </p:cNvPr>
              <p:cNvGrpSpPr/>
              <p:nvPr/>
            </p:nvGrpSpPr>
            <p:grpSpPr>
              <a:xfrm>
                <a:off x="5044085" y="4699180"/>
                <a:ext cx="577241" cy="338554"/>
                <a:chOff x="9950444" y="999755"/>
                <a:chExt cx="577241" cy="338554"/>
              </a:xfrm>
            </p:grpSpPr>
            <p:sp>
              <p:nvSpPr>
                <p:cNvPr id="175" name="Rectangle 174">
                  <a:extLst>
                    <a:ext uri="{FF2B5EF4-FFF2-40B4-BE49-F238E27FC236}">
                      <a16:creationId xmlns:a16="http://schemas.microsoft.com/office/drawing/2014/main" id="{86365D49-EBCD-6849-85B0-2CEB5230224A}"/>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595BF0A2-D091-7845-BCE5-75F48AA8E23A}"/>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67440755-0E4E-954E-AF41-146130A58AC5}"/>
                  </a:ext>
                </a:extLst>
              </p:cNvPr>
              <p:cNvGrpSpPr/>
              <p:nvPr/>
            </p:nvGrpSpPr>
            <p:grpSpPr>
              <a:xfrm>
                <a:off x="4492148" y="4738794"/>
                <a:ext cx="684009" cy="276999"/>
                <a:chOff x="9965227" y="1039458"/>
                <a:chExt cx="684009" cy="276999"/>
              </a:xfrm>
            </p:grpSpPr>
            <p:sp>
              <p:nvSpPr>
                <p:cNvPr id="173" name="Rectangle 172">
                  <a:extLst>
                    <a:ext uri="{FF2B5EF4-FFF2-40B4-BE49-F238E27FC236}">
                      <a16:creationId xmlns:a16="http://schemas.microsoft.com/office/drawing/2014/main" id="{570E072F-7451-6049-8AE4-47E446A3608F}"/>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FC86A8E8-F3DF-0C45-B9B7-56C26EB61CCB}"/>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97" name="Group 6">
            <a:extLst>
              <a:ext uri="{FF2B5EF4-FFF2-40B4-BE49-F238E27FC236}">
                <a16:creationId xmlns:a16="http://schemas.microsoft.com/office/drawing/2014/main" id="{71667032-3DE5-D641-AF89-31661341B629}"/>
              </a:ext>
            </a:extLst>
          </p:cNvPr>
          <p:cNvGrpSpPr>
            <a:grpSpLocks/>
          </p:cNvGrpSpPr>
          <p:nvPr/>
        </p:nvGrpSpPr>
        <p:grpSpPr bwMode="auto">
          <a:xfrm>
            <a:off x="352441" y="1450769"/>
            <a:ext cx="3206750" cy="1430338"/>
            <a:chOff x="240" y="920"/>
            <a:chExt cx="2020" cy="901"/>
          </a:xfrm>
        </p:grpSpPr>
        <p:sp>
          <p:nvSpPr>
            <p:cNvPr id="198" name="Text Box 7">
              <a:extLst>
                <a:ext uri="{FF2B5EF4-FFF2-40B4-BE49-F238E27FC236}">
                  <a16:creationId xmlns:a16="http://schemas.microsoft.com/office/drawing/2014/main" id="{B992066A-2018-C94C-AFAF-EE19612D0A94}"/>
                </a:ext>
              </a:extLst>
            </p:cNvPr>
            <p:cNvSpPr txBox="1">
              <a:spLocks noChangeArrowheads="1"/>
            </p:cNvSpPr>
            <p:nvPr/>
          </p:nvSpPr>
          <p:spPr bwMode="auto">
            <a:xfrm>
              <a:off x="318" y="920"/>
              <a:ext cx="1895"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from above, (e.g., by app.). Passed data to deliver to receiver upper layer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199" name="Group 8">
              <a:extLst>
                <a:ext uri="{FF2B5EF4-FFF2-40B4-BE49-F238E27FC236}">
                  <a16:creationId xmlns:a16="http://schemas.microsoft.com/office/drawing/2014/main" id="{9A43EE55-B459-A442-AF20-820C98C69C07}"/>
                </a:ext>
              </a:extLst>
            </p:cNvPr>
            <p:cNvGrpSpPr>
              <a:grpSpLocks/>
            </p:cNvGrpSpPr>
            <p:nvPr/>
          </p:nvGrpSpPr>
          <p:grpSpPr bwMode="auto">
            <a:xfrm>
              <a:off x="240" y="921"/>
              <a:ext cx="2020" cy="900"/>
              <a:chOff x="240" y="933"/>
              <a:chExt cx="2020" cy="900"/>
            </a:xfrm>
          </p:grpSpPr>
          <p:sp>
            <p:nvSpPr>
              <p:cNvPr id="200" name="Line 9">
                <a:extLst>
                  <a:ext uri="{FF2B5EF4-FFF2-40B4-BE49-F238E27FC236}">
                    <a16:creationId xmlns:a16="http://schemas.microsoft.com/office/drawing/2014/main" id="{D59558C8-6B42-C945-B92F-70A2CBF157D5}"/>
                  </a:ext>
                </a:extLst>
              </p:cNvPr>
              <p:cNvSpPr>
                <a:spLocks noChangeShapeType="1"/>
              </p:cNvSpPr>
              <p:nvPr/>
            </p:nvSpPr>
            <p:spPr bwMode="auto">
              <a:xfrm>
                <a:off x="1787" y="1509"/>
                <a:ext cx="174" cy="324"/>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1" name="Rectangle 10">
                <a:extLst>
                  <a:ext uri="{FF2B5EF4-FFF2-40B4-BE49-F238E27FC236}">
                    <a16:creationId xmlns:a16="http://schemas.microsoft.com/office/drawing/2014/main" id="{686FEA1A-00FC-FD44-B59F-41229CD93A2C}"/>
                  </a:ext>
                </a:extLst>
              </p:cNvPr>
              <p:cNvSpPr>
                <a:spLocks noChangeArrowheads="1"/>
              </p:cNvSpPr>
              <p:nvPr/>
            </p:nvSpPr>
            <p:spPr bwMode="auto">
              <a:xfrm>
                <a:off x="240" y="933"/>
                <a:ext cx="2020"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2" name="Group 11">
            <a:extLst>
              <a:ext uri="{FF2B5EF4-FFF2-40B4-BE49-F238E27FC236}">
                <a16:creationId xmlns:a16="http://schemas.microsoft.com/office/drawing/2014/main" id="{D5975D2B-C7D8-5443-B05C-D424C6687958}"/>
              </a:ext>
            </a:extLst>
          </p:cNvPr>
          <p:cNvGrpSpPr>
            <a:grpSpLocks/>
          </p:cNvGrpSpPr>
          <p:nvPr/>
        </p:nvGrpSpPr>
        <p:grpSpPr bwMode="auto">
          <a:xfrm>
            <a:off x="665618" y="5097921"/>
            <a:ext cx="3074988" cy="1393825"/>
            <a:chOff x="218" y="3055"/>
            <a:chExt cx="1937" cy="878"/>
          </a:xfrm>
        </p:grpSpPr>
        <p:sp>
          <p:nvSpPr>
            <p:cNvPr id="203" name="Text Box 12">
              <a:extLst>
                <a:ext uri="{FF2B5EF4-FFF2-40B4-BE49-F238E27FC236}">
                  <a16:creationId xmlns:a16="http://schemas.microsoft.com/office/drawing/2014/main" id="{3112DCC3-CE7F-0946-98BD-677D47E5D9EC}"/>
                </a:ext>
              </a:extLst>
            </p:cNvPr>
            <p:cNvSpPr txBox="1">
              <a:spLocks noChangeArrowheads="1"/>
            </p:cNvSpPr>
            <p:nvPr/>
          </p:nvSpPr>
          <p:spPr bwMode="auto">
            <a:xfrm>
              <a:off x="233" y="3356"/>
              <a:ext cx="1878" cy="57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udt_send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endPar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transfer packet over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unreliable channel to receiver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4" name="Group 13">
              <a:extLst>
                <a:ext uri="{FF2B5EF4-FFF2-40B4-BE49-F238E27FC236}">
                  <a16:creationId xmlns:a16="http://schemas.microsoft.com/office/drawing/2014/main" id="{B6C30B44-1E4C-5642-B786-3E6EA26B0E37}"/>
                </a:ext>
              </a:extLst>
            </p:cNvPr>
            <p:cNvGrpSpPr>
              <a:grpSpLocks/>
            </p:cNvGrpSpPr>
            <p:nvPr/>
          </p:nvGrpSpPr>
          <p:grpSpPr bwMode="auto">
            <a:xfrm>
              <a:off x="218" y="3055"/>
              <a:ext cx="1937" cy="867"/>
              <a:chOff x="218" y="3055"/>
              <a:chExt cx="1937" cy="867"/>
            </a:xfrm>
          </p:grpSpPr>
          <p:sp>
            <p:nvSpPr>
              <p:cNvPr id="205" name="Line 14">
                <a:extLst>
                  <a:ext uri="{FF2B5EF4-FFF2-40B4-BE49-F238E27FC236}">
                    <a16:creationId xmlns:a16="http://schemas.microsoft.com/office/drawing/2014/main" id="{E0160BA3-7E99-FF4F-B251-3A57C4067339}"/>
                  </a:ext>
                </a:extLst>
              </p:cNvPr>
              <p:cNvSpPr>
                <a:spLocks noChangeShapeType="1"/>
              </p:cNvSpPr>
              <p:nvPr/>
            </p:nvSpPr>
            <p:spPr bwMode="auto">
              <a:xfrm flipV="1">
                <a:off x="1433" y="3055"/>
                <a:ext cx="359" cy="303"/>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6" name="Rectangle 15">
                <a:extLst>
                  <a:ext uri="{FF2B5EF4-FFF2-40B4-BE49-F238E27FC236}">
                    <a16:creationId xmlns:a16="http://schemas.microsoft.com/office/drawing/2014/main" id="{9DF0B33E-9F7D-6D42-BB3E-B10B8F37A046}"/>
                  </a:ext>
                </a:extLst>
              </p:cNvPr>
              <p:cNvSpPr>
                <a:spLocks noChangeArrowheads="1"/>
              </p:cNvSpPr>
              <p:nvPr/>
            </p:nvSpPr>
            <p:spPr bwMode="auto">
              <a:xfrm>
                <a:off x="218" y="3364"/>
                <a:ext cx="1937"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7" name="Group 16">
            <a:extLst>
              <a:ext uri="{FF2B5EF4-FFF2-40B4-BE49-F238E27FC236}">
                <a16:creationId xmlns:a16="http://schemas.microsoft.com/office/drawing/2014/main" id="{17BBEB73-4D20-4E49-B116-621BC3CAA3C6}"/>
              </a:ext>
            </a:extLst>
          </p:cNvPr>
          <p:cNvGrpSpPr>
            <a:grpSpLocks/>
          </p:cNvGrpSpPr>
          <p:nvPr/>
        </p:nvGrpSpPr>
        <p:grpSpPr bwMode="auto">
          <a:xfrm>
            <a:off x="8446406" y="5042355"/>
            <a:ext cx="3122613" cy="1520825"/>
            <a:chOff x="3071" y="2986"/>
            <a:chExt cx="1967" cy="958"/>
          </a:xfrm>
        </p:grpSpPr>
        <p:sp>
          <p:nvSpPr>
            <p:cNvPr id="208" name="Text Box 17">
              <a:extLst>
                <a:ext uri="{FF2B5EF4-FFF2-40B4-BE49-F238E27FC236}">
                  <a16:creationId xmlns:a16="http://schemas.microsoft.com/office/drawing/2014/main" id="{13F46785-7C2F-3743-9685-4279D33DE680}"/>
                </a:ext>
              </a:extLst>
            </p:cNvPr>
            <p:cNvSpPr txBox="1">
              <a:spLocks noChangeArrowheads="1"/>
            </p:cNvSpPr>
            <p:nvPr/>
          </p:nvSpPr>
          <p:spPr bwMode="auto">
            <a:xfrm>
              <a:off x="3101" y="3362"/>
              <a:ext cx="1937"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rdt_rcv</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when packet arrives on receiver side of channel</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9" name="Group 18">
              <a:extLst>
                <a:ext uri="{FF2B5EF4-FFF2-40B4-BE49-F238E27FC236}">
                  <a16:creationId xmlns:a16="http://schemas.microsoft.com/office/drawing/2014/main" id="{6F4A03FB-C196-4245-A236-BAE0357475F2}"/>
                </a:ext>
              </a:extLst>
            </p:cNvPr>
            <p:cNvGrpSpPr>
              <a:grpSpLocks/>
            </p:cNvGrpSpPr>
            <p:nvPr/>
          </p:nvGrpSpPr>
          <p:grpSpPr bwMode="auto">
            <a:xfrm>
              <a:off x="3071" y="2986"/>
              <a:ext cx="1937" cy="943"/>
              <a:chOff x="3071" y="2986"/>
              <a:chExt cx="1937" cy="943"/>
            </a:xfrm>
          </p:grpSpPr>
          <p:sp>
            <p:nvSpPr>
              <p:cNvPr id="210" name="Line 19">
                <a:extLst>
                  <a:ext uri="{FF2B5EF4-FFF2-40B4-BE49-F238E27FC236}">
                    <a16:creationId xmlns:a16="http://schemas.microsoft.com/office/drawing/2014/main" id="{DFAB6866-5B35-6E41-8F29-0263EC44C604}"/>
                  </a:ext>
                </a:extLst>
              </p:cNvPr>
              <p:cNvSpPr>
                <a:spLocks noChangeShapeType="1"/>
              </p:cNvSpPr>
              <p:nvPr/>
            </p:nvSpPr>
            <p:spPr bwMode="auto">
              <a:xfrm flipH="1" flipV="1">
                <a:off x="3312" y="2986"/>
                <a:ext cx="398" cy="371"/>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1" name="Rectangle 20">
                <a:extLst>
                  <a:ext uri="{FF2B5EF4-FFF2-40B4-BE49-F238E27FC236}">
                    <a16:creationId xmlns:a16="http://schemas.microsoft.com/office/drawing/2014/main" id="{144EF218-DC19-974D-9D41-3796E5959FAA}"/>
                  </a:ext>
                </a:extLst>
              </p:cNvPr>
              <p:cNvSpPr>
                <a:spLocks noChangeArrowheads="1"/>
              </p:cNvSpPr>
              <p:nvPr/>
            </p:nvSpPr>
            <p:spPr bwMode="auto">
              <a:xfrm>
                <a:off x="3071" y="3348"/>
                <a:ext cx="1937" cy="581"/>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2" name="Group 21">
            <a:extLst>
              <a:ext uri="{FF2B5EF4-FFF2-40B4-BE49-F238E27FC236}">
                <a16:creationId xmlns:a16="http://schemas.microsoft.com/office/drawing/2014/main" id="{42650407-45AA-3C47-B59D-AAD89CBCEE9E}"/>
              </a:ext>
            </a:extLst>
          </p:cNvPr>
          <p:cNvGrpSpPr>
            <a:grpSpLocks/>
          </p:cNvGrpSpPr>
          <p:nvPr/>
        </p:nvGrpSpPr>
        <p:grpSpPr bwMode="auto">
          <a:xfrm>
            <a:off x="8824801" y="1555220"/>
            <a:ext cx="3063876" cy="1571625"/>
            <a:chOff x="3138" y="936"/>
            <a:chExt cx="1930" cy="990"/>
          </a:xfrm>
        </p:grpSpPr>
        <p:sp>
          <p:nvSpPr>
            <p:cNvPr id="213" name="Text Box 22">
              <a:extLst>
                <a:ext uri="{FF2B5EF4-FFF2-40B4-BE49-F238E27FC236}">
                  <a16:creationId xmlns:a16="http://schemas.microsoft.com/office/drawing/2014/main" id="{A91EF9B4-2F2C-834D-A9F0-AF5FF0012C06}"/>
                </a:ext>
              </a:extLst>
            </p:cNvPr>
            <p:cNvSpPr txBox="1">
              <a:spLocks noChangeArrowheads="1"/>
            </p:cNvSpPr>
            <p:nvPr/>
          </p:nvSpPr>
          <p:spPr bwMode="auto">
            <a:xfrm>
              <a:off x="3168" y="936"/>
              <a:ext cx="1900" cy="40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deliver_data</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deliver data to upper layer</a:t>
              </a:r>
            </a:p>
          </p:txBody>
        </p:sp>
        <p:grpSp>
          <p:nvGrpSpPr>
            <p:cNvPr id="214" name="Group 23">
              <a:extLst>
                <a:ext uri="{FF2B5EF4-FFF2-40B4-BE49-F238E27FC236}">
                  <a16:creationId xmlns:a16="http://schemas.microsoft.com/office/drawing/2014/main" id="{2D175EAB-99E5-D446-9FA5-DA6520AC99E3}"/>
                </a:ext>
              </a:extLst>
            </p:cNvPr>
            <p:cNvGrpSpPr>
              <a:grpSpLocks/>
            </p:cNvGrpSpPr>
            <p:nvPr/>
          </p:nvGrpSpPr>
          <p:grpSpPr bwMode="auto">
            <a:xfrm>
              <a:off x="3138" y="942"/>
              <a:ext cx="1899" cy="984"/>
              <a:chOff x="3138" y="942"/>
              <a:chExt cx="1899" cy="984"/>
            </a:xfrm>
          </p:grpSpPr>
          <p:sp>
            <p:nvSpPr>
              <p:cNvPr id="215" name="Line 24">
                <a:extLst>
                  <a:ext uri="{FF2B5EF4-FFF2-40B4-BE49-F238E27FC236}">
                    <a16:creationId xmlns:a16="http://schemas.microsoft.com/office/drawing/2014/main" id="{B4F4A625-25A9-7C49-A577-9E5369A60459}"/>
                  </a:ext>
                </a:extLst>
              </p:cNvPr>
              <p:cNvSpPr>
                <a:spLocks noChangeShapeType="1"/>
              </p:cNvSpPr>
              <p:nvPr/>
            </p:nvSpPr>
            <p:spPr bwMode="auto">
              <a:xfrm flipH="1">
                <a:off x="3328" y="1334"/>
                <a:ext cx="325" cy="592"/>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6" name="Rectangle 25">
                <a:extLst>
                  <a:ext uri="{FF2B5EF4-FFF2-40B4-BE49-F238E27FC236}">
                    <a16:creationId xmlns:a16="http://schemas.microsoft.com/office/drawing/2014/main" id="{EB9BAEEC-FC22-9041-B4A4-025004EA540A}"/>
                  </a:ext>
                </a:extLst>
              </p:cNvPr>
              <p:cNvSpPr>
                <a:spLocks noChangeArrowheads="1"/>
              </p:cNvSpPr>
              <p:nvPr/>
            </p:nvSpPr>
            <p:spPr bwMode="auto">
              <a:xfrm>
                <a:off x="3138" y="942"/>
                <a:ext cx="1899" cy="396"/>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7" name="Group 216">
            <a:extLst>
              <a:ext uri="{FF2B5EF4-FFF2-40B4-BE49-F238E27FC236}">
                <a16:creationId xmlns:a16="http://schemas.microsoft.com/office/drawing/2014/main" id="{6F41A62F-3DD7-6346-9896-7AA8D52AFD01}"/>
              </a:ext>
            </a:extLst>
          </p:cNvPr>
          <p:cNvGrpSpPr/>
          <p:nvPr/>
        </p:nvGrpSpPr>
        <p:grpSpPr>
          <a:xfrm>
            <a:off x="4390890" y="5513755"/>
            <a:ext cx="3819165" cy="1064365"/>
            <a:chOff x="2631911" y="5334147"/>
            <a:chExt cx="3819165" cy="1064365"/>
          </a:xfrm>
        </p:grpSpPr>
        <p:sp>
          <p:nvSpPr>
            <p:cNvPr id="218" name="TextBox 217">
              <a:extLst>
                <a:ext uri="{FF2B5EF4-FFF2-40B4-BE49-F238E27FC236}">
                  <a16:creationId xmlns:a16="http://schemas.microsoft.com/office/drawing/2014/main" id="{81FE2BAE-2017-AB42-AD7C-774573E3F768}"/>
                </a:ext>
              </a:extLst>
            </p:cNvPr>
            <p:cNvSpPr txBox="1"/>
            <p:nvPr/>
          </p:nvSpPr>
          <p:spPr>
            <a:xfrm>
              <a:off x="2631911" y="5807581"/>
              <a:ext cx="3819165" cy="5909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Bi-directional communication over unreliable channel</a:t>
              </a:r>
            </a:p>
          </p:txBody>
        </p:sp>
        <p:cxnSp>
          <p:nvCxnSpPr>
            <p:cNvPr id="219" name="Straight Connector 218">
              <a:extLst>
                <a:ext uri="{FF2B5EF4-FFF2-40B4-BE49-F238E27FC236}">
                  <a16:creationId xmlns:a16="http://schemas.microsoft.com/office/drawing/2014/main" id="{69CFE212-FAA9-9642-8915-72A4331BBDCC}"/>
                </a:ext>
              </a:extLst>
            </p:cNvPr>
            <p:cNvCxnSpPr>
              <a:cxnSpLocks/>
            </p:cNvCxnSpPr>
            <p:nvPr/>
          </p:nvCxnSpPr>
          <p:spPr>
            <a:xfrm>
              <a:off x="2905750" y="5334147"/>
              <a:ext cx="1431271" cy="4734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6648DDD5-23AA-D944-BD74-7186BAB3A91E}"/>
                </a:ext>
              </a:extLst>
            </p:cNvPr>
            <p:cNvCxnSpPr>
              <a:cxnSpLocks/>
            </p:cNvCxnSpPr>
            <p:nvPr/>
          </p:nvCxnSpPr>
          <p:spPr>
            <a:xfrm flipH="1">
              <a:off x="4339308" y="5338301"/>
              <a:ext cx="1358761" cy="4692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24DA57A5-E7F2-7A4B-9805-D1B62272D517}"/>
              </a:ext>
            </a:extLst>
          </p:cNvPr>
          <p:cNvGrpSpPr/>
          <p:nvPr/>
        </p:nvGrpSpPr>
        <p:grpSpPr>
          <a:xfrm>
            <a:off x="4175224" y="3049446"/>
            <a:ext cx="3819165" cy="734333"/>
            <a:chOff x="2418275" y="5378074"/>
            <a:chExt cx="3819165" cy="734333"/>
          </a:xfrm>
        </p:grpSpPr>
        <p:sp>
          <p:nvSpPr>
            <p:cNvPr id="222" name="TextBox 221">
              <a:extLst>
                <a:ext uri="{FF2B5EF4-FFF2-40B4-BE49-F238E27FC236}">
                  <a16:creationId xmlns:a16="http://schemas.microsoft.com/office/drawing/2014/main" id="{AA641F40-AD8C-4445-92AF-C75760D41DB5}"/>
                </a:ext>
              </a:extLst>
            </p:cNvPr>
            <p:cNvSpPr txBox="1"/>
            <p:nvPr/>
          </p:nvSpPr>
          <p:spPr>
            <a:xfrm>
              <a:off x="2418275" y="5770775"/>
              <a:ext cx="3819165"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cxnSp>
          <p:nvCxnSpPr>
            <p:cNvPr id="231" name="Straight Connector 230">
              <a:extLst>
                <a:ext uri="{FF2B5EF4-FFF2-40B4-BE49-F238E27FC236}">
                  <a16:creationId xmlns:a16="http://schemas.microsoft.com/office/drawing/2014/main" id="{5EC91614-D442-594E-977D-A7CD27559B86}"/>
                </a:ext>
              </a:extLst>
            </p:cNvPr>
            <p:cNvCxnSpPr>
              <a:cxnSpLocks/>
              <a:stCxn id="156" idx="2"/>
            </p:cNvCxnSpPr>
            <p:nvPr/>
          </p:nvCxnSpPr>
          <p:spPr>
            <a:xfrm>
              <a:off x="2882260" y="5405784"/>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F28C5F11-037B-3141-81EB-95B8DB592151}"/>
                </a:ext>
              </a:extLst>
            </p:cNvPr>
            <p:cNvCxnSpPr>
              <a:cxnSpLocks/>
              <a:stCxn id="150" idx="2"/>
            </p:cNvCxnSpPr>
            <p:nvPr/>
          </p:nvCxnSpPr>
          <p:spPr>
            <a:xfrm flipH="1">
              <a:off x="4339309" y="5378074"/>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0AC3C84-7598-504F-A405-3ABFEB5F658C}"/>
              </a:ext>
            </a:extLst>
          </p:cNvPr>
          <p:cNvGrpSpPr/>
          <p:nvPr/>
        </p:nvGrpSpPr>
        <p:grpSpPr>
          <a:xfrm>
            <a:off x="5125651" y="4114827"/>
            <a:ext cx="1774588" cy="687847"/>
            <a:chOff x="5125651" y="4114827"/>
            <a:chExt cx="1774588" cy="687847"/>
          </a:xfrm>
        </p:grpSpPr>
        <p:sp>
          <p:nvSpPr>
            <p:cNvPr id="241" name="TextBox 240">
              <a:extLst>
                <a:ext uri="{FF2B5EF4-FFF2-40B4-BE49-F238E27FC236}">
                  <a16:creationId xmlns:a16="http://schemas.microsoft.com/office/drawing/2014/main" id="{EDB0CBDE-E11E-4D44-A1B1-F46AB6BB5EE3}"/>
                </a:ext>
              </a:extLst>
            </p:cNvPr>
            <p:cNvSpPr txBox="1"/>
            <p:nvPr/>
          </p:nvSpPr>
          <p:spPr>
            <a:xfrm>
              <a:off x="5532497" y="4114827"/>
              <a:ext cx="1135642"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packet</a:t>
              </a:r>
            </a:p>
          </p:txBody>
        </p:sp>
        <p:grpSp>
          <p:nvGrpSpPr>
            <p:cNvPr id="27" name="Group 26">
              <a:extLst>
                <a:ext uri="{FF2B5EF4-FFF2-40B4-BE49-F238E27FC236}">
                  <a16:creationId xmlns:a16="http://schemas.microsoft.com/office/drawing/2014/main" id="{9D568B1D-51FF-AA46-90CF-7CFEE16AA233}"/>
                </a:ext>
              </a:extLst>
            </p:cNvPr>
            <p:cNvGrpSpPr/>
            <p:nvPr/>
          </p:nvGrpSpPr>
          <p:grpSpPr>
            <a:xfrm flipV="1">
              <a:off x="5125651" y="4373167"/>
              <a:ext cx="1774588" cy="429507"/>
              <a:chOff x="8970705" y="3780959"/>
              <a:chExt cx="2707737" cy="429507"/>
            </a:xfrm>
          </p:grpSpPr>
          <p:cxnSp>
            <p:nvCxnSpPr>
              <p:cNvPr id="242" name="Straight Connector 241">
                <a:extLst>
                  <a:ext uri="{FF2B5EF4-FFF2-40B4-BE49-F238E27FC236}">
                    <a16:creationId xmlns:a16="http://schemas.microsoft.com/office/drawing/2014/main" id="{E2B11327-3736-0944-A286-E629946AF6C2}"/>
                  </a:ext>
                </a:extLst>
              </p:cNvPr>
              <p:cNvCxnSpPr>
                <a:cxnSpLocks/>
              </p:cNvCxnSpPr>
              <p:nvPr/>
            </p:nvCxnSpPr>
            <p:spPr>
              <a:xfrm>
                <a:off x="8970705" y="3808669"/>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A509D373-1A9D-6F41-B2A3-89CFB48DFD95}"/>
                  </a:ext>
                </a:extLst>
              </p:cNvPr>
              <p:cNvCxnSpPr>
                <a:cxnSpLocks/>
              </p:cNvCxnSpPr>
              <p:nvPr/>
            </p:nvCxnSpPr>
            <p:spPr>
              <a:xfrm flipH="1">
                <a:off x="10427754" y="3780959"/>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9" name="Oval 158">
            <a:extLst>
              <a:ext uri="{FF2B5EF4-FFF2-40B4-BE49-F238E27FC236}">
                <a16:creationId xmlns:a16="http://schemas.microsoft.com/office/drawing/2014/main" id="{C022FBDC-CC2E-5E47-9678-89FEA29CD830}"/>
              </a:ext>
            </a:extLst>
          </p:cNvPr>
          <p:cNvSpPr/>
          <p:nvPr/>
        </p:nvSpPr>
        <p:spPr>
          <a:xfrm>
            <a:off x="3233978" y="34819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FF958383-DD7C-5640-BB35-D8FF6965A3B4}"/>
              </a:ext>
            </a:extLst>
          </p:cNvPr>
          <p:cNvSpPr/>
          <p:nvPr/>
        </p:nvSpPr>
        <p:spPr>
          <a:xfrm>
            <a:off x="6574078" y="34946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8268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500" fill="hold"/>
                                        <p:tgtEl>
                                          <p:spTgt spid="197"/>
                                        </p:tgtEl>
                                        <p:attrNameLst>
                                          <p:attrName>ppt_x</p:attrName>
                                        </p:attrNameLst>
                                      </p:cBhvr>
                                      <p:tavLst>
                                        <p:tav tm="0">
                                          <p:val>
                                            <p:strVal val="0-#ppt_w/2"/>
                                          </p:val>
                                        </p:tav>
                                        <p:tav tm="100000">
                                          <p:val>
                                            <p:strVal val="#ppt_x"/>
                                          </p:val>
                                        </p:tav>
                                      </p:tavLst>
                                    </p:anim>
                                    <p:anim calcmode="lin" valueType="num">
                                      <p:cBhvr additive="base">
                                        <p:cTn id="8" dur="500" fill="hold"/>
                                        <p:tgtEl>
                                          <p:spTgt spid="19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02"/>
                                        </p:tgtEl>
                                        <p:attrNameLst>
                                          <p:attrName>style.visibility</p:attrName>
                                        </p:attrNameLst>
                                      </p:cBhvr>
                                      <p:to>
                                        <p:strVal val="visible"/>
                                      </p:to>
                                    </p:set>
                                    <p:anim calcmode="lin" valueType="num">
                                      <p:cBhvr additive="base">
                                        <p:cTn id="13" dur="500" fill="hold"/>
                                        <p:tgtEl>
                                          <p:spTgt spid="202"/>
                                        </p:tgtEl>
                                        <p:attrNameLst>
                                          <p:attrName>ppt_x</p:attrName>
                                        </p:attrNameLst>
                                      </p:cBhvr>
                                      <p:tavLst>
                                        <p:tav tm="0">
                                          <p:val>
                                            <p:strVal val="0-#ppt_w/2"/>
                                          </p:val>
                                        </p:tav>
                                        <p:tav tm="100000">
                                          <p:val>
                                            <p:strVal val="#ppt_x"/>
                                          </p:val>
                                        </p:tav>
                                      </p:tavLst>
                                    </p:anim>
                                    <p:anim calcmode="lin" valueType="num">
                                      <p:cBhvr additive="base">
                                        <p:cTn id="14" dur="500" fill="hold"/>
                                        <p:tgtEl>
                                          <p:spTgt spid="20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07"/>
                                        </p:tgtEl>
                                        <p:attrNameLst>
                                          <p:attrName>style.visibility</p:attrName>
                                        </p:attrNameLst>
                                      </p:cBhvr>
                                      <p:to>
                                        <p:strVal val="visible"/>
                                      </p:to>
                                    </p:set>
                                    <p:anim calcmode="lin" valueType="num">
                                      <p:cBhvr additive="base">
                                        <p:cTn id="19" dur="500" fill="hold"/>
                                        <p:tgtEl>
                                          <p:spTgt spid="207"/>
                                        </p:tgtEl>
                                        <p:attrNameLst>
                                          <p:attrName>ppt_x</p:attrName>
                                        </p:attrNameLst>
                                      </p:cBhvr>
                                      <p:tavLst>
                                        <p:tav tm="0">
                                          <p:val>
                                            <p:strVal val="1+#ppt_w/2"/>
                                          </p:val>
                                        </p:tav>
                                        <p:tav tm="100000">
                                          <p:val>
                                            <p:strVal val="#ppt_x"/>
                                          </p:val>
                                        </p:tav>
                                      </p:tavLst>
                                    </p:anim>
                                    <p:anim calcmode="lin" valueType="num">
                                      <p:cBhvr additive="base">
                                        <p:cTn id="20" dur="500" fill="hold"/>
                                        <p:tgtEl>
                                          <p:spTgt spid="2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additive="base">
                                        <p:cTn id="25" dur="500" fill="hold"/>
                                        <p:tgtEl>
                                          <p:spTgt spid="212"/>
                                        </p:tgtEl>
                                        <p:attrNameLst>
                                          <p:attrName>ppt_x</p:attrName>
                                        </p:attrNameLst>
                                      </p:cBhvr>
                                      <p:tavLst>
                                        <p:tav tm="0">
                                          <p:val>
                                            <p:strVal val="1+#ppt_w/2"/>
                                          </p:val>
                                        </p:tav>
                                        <p:tav tm="100000">
                                          <p:val>
                                            <p:strVal val="#ppt_x"/>
                                          </p:val>
                                        </p:tav>
                                      </p:tavLst>
                                    </p:anim>
                                    <p:anim calcmode="lin" valueType="num">
                                      <p:cBhvr additive="base">
                                        <p:cTn id="26" dur="500" fill="hold"/>
                                        <p:tgtEl>
                                          <p:spTgt spid="21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17"/>
                                        </p:tgtEl>
                                        <p:attrNameLst>
                                          <p:attrName>style.visibility</p:attrName>
                                        </p:attrNameLst>
                                      </p:cBhvr>
                                      <p:to>
                                        <p:strVal val="visible"/>
                                      </p:to>
                                    </p:set>
                                    <p:animEffect transition="in" filter="dissolve">
                                      <p:cBhvr>
                                        <p:cTn id="31" dur="500"/>
                                        <p:tgtEl>
                                          <p:spTgt spid="217"/>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dissolve">
                                      <p:cBhvr>
                                        <p:cTn id="36" dur="500"/>
                                        <p:tgtEl>
                                          <p:spTgt spid="22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dissolv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getting started</a:t>
            </a:r>
          </a:p>
        </p:txBody>
      </p:sp>
      <p:sp>
        <p:nvSpPr>
          <p:cNvPr id="193" name="Rectangle 3">
            <a:extLst>
              <a:ext uri="{FF2B5EF4-FFF2-40B4-BE49-F238E27FC236}">
                <a16:creationId xmlns:a16="http://schemas.microsoft.com/office/drawing/2014/main" id="{5D93718A-0690-8C4E-A748-FD7FA291E0B5}"/>
              </a:ext>
            </a:extLst>
          </p:cNvPr>
          <p:cNvSpPr txBox="1">
            <a:spLocks noChangeArrowheads="1"/>
          </p:cNvSpPr>
          <p:nvPr/>
        </p:nvSpPr>
        <p:spPr bwMode="auto">
          <a:xfrm>
            <a:off x="906239" y="1209675"/>
            <a:ext cx="11056577" cy="3352800"/>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ja-JP" sz="3200" b="0" i="0" u="none"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rPr>
              <a:t>We will: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incrementally develop sender, receiver sides of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r</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eliable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d</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ata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ransfer protocol (</a:t>
            </a:r>
            <a:r>
              <a:rPr kumimoji="0" lang="en-US" altLang="en-US" sz="2800" b="0" i="0" u="none" strike="noStrike" kern="0" cap="none" spc="0" normalizeH="0" baseline="0" noProof="0" dirty="0" err="1">
                <a:ln>
                  <a:noFill/>
                </a:ln>
                <a:solidFill>
                  <a:prstClr val="black"/>
                </a:solidFill>
                <a:effectLst/>
                <a:uLnTx/>
                <a:uFillTx/>
                <a:latin typeface="Courier" pitchFamily="2" charset="0"/>
                <a:ea typeface="ＭＳ Ｐゴシック" panose="020B0600070205080204" pitchFamily="34" charset="-128"/>
              </a:rPr>
              <a:t>rdt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consider only unidirectional data transfer</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control info will flow on both directions!</a:t>
            </a:r>
          </a:p>
        </p:txBody>
      </p:sp>
      <p:sp>
        <p:nvSpPr>
          <p:cNvPr id="194" name="Oval 5">
            <a:extLst>
              <a:ext uri="{FF2B5EF4-FFF2-40B4-BE49-F238E27FC236}">
                <a16:creationId xmlns:a16="http://schemas.microsoft.com/office/drawing/2014/main" id="{239622CA-E70A-CC42-B345-49DC0319BAA9}"/>
              </a:ext>
            </a:extLst>
          </p:cNvPr>
          <p:cNvSpPr>
            <a:spLocks noChangeArrowheads="1"/>
          </p:cNvSpPr>
          <p:nvPr/>
        </p:nvSpPr>
        <p:spPr bwMode="auto">
          <a:xfrm>
            <a:off x="4017605" y="4873894"/>
            <a:ext cx="885825"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5" name="Oval 6">
            <a:extLst>
              <a:ext uri="{FF2B5EF4-FFF2-40B4-BE49-F238E27FC236}">
                <a16:creationId xmlns:a16="http://schemas.microsoft.com/office/drawing/2014/main" id="{3070A472-417C-B64C-8596-E60CAE3FAF1E}"/>
              </a:ext>
            </a:extLst>
          </p:cNvPr>
          <p:cNvSpPr>
            <a:spLocks noChangeArrowheads="1"/>
          </p:cNvSpPr>
          <p:nvPr/>
        </p:nvSpPr>
        <p:spPr bwMode="auto">
          <a:xfrm>
            <a:off x="3927117" y="4899294"/>
            <a:ext cx="94297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Text Box 7">
            <a:extLst>
              <a:ext uri="{FF2B5EF4-FFF2-40B4-BE49-F238E27FC236}">
                <a16:creationId xmlns:a16="http://schemas.microsoft.com/office/drawing/2014/main" id="{08B8C369-B54C-DA42-A239-7C5638495649}"/>
              </a:ext>
            </a:extLst>
          </p:cNvPr>
          <p:cNvSpPr txBox="1">
            <a:spLocks noChangeArrowheads="1"/>
          </p:cNvSpPr>
          <p:nvPr/>
        </p:nvSpPr>
        <p:spPr bwMode="auto">
          <a:xfrm>
            <a:off x="4038243" y="5013594"/>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1</a:t>
            </a:r>
          </a:p>
        </p:txBody>
      </p:sp>
      <p:sp>
        <p:nvSpPr>
          <p:cNvPr id="234" name="Freeform 8">
            <a:extLst>
              <a:ext uri="{FF2B5EF4-FFF2-40B4-BE49-F238E27FC236}">
                <a16:creationId xmlns:a16="http://schemas.microsoft.com/office/drawing/2014/main" id="{3475345F-C536-0A44-888E-B17681F112D6}"/>
              </a:ext>
            </a:extLst>
          </p:cNvPr>
          <p:cNvSpPr>
            <a:spLocks/>
          </p:cNvSpPr>
          <p:nvPr/>
        </p:nvSpPr>
        <p:spPr bwMode="auto">
          <a:xfrm>
            <a:off x="4870092" y="4851669"/>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Oval 10">
            <a:extLst>
              <a:ext uri="{FF2B5EF4-FFF2-40B4-BE49-F238E27FC236}">
                <a16:creationId xmlns:a16="http://schemas.microsoft.com/office/drawing/2014/main" id="{746ECFE2-5CD0-C04F-8B87-C645E1556A9F}"/>
              </a:ext>
            </a:extLst>
          </p:cNvPr>
          <p:cNvSpPr>
            <a:spLocks noChangeArrowheads="1"/>
          </p:cNvSpPr>
          <p:nvPr/>
        </p:nvSpPr>
        <p:spPr bwMode="auto">
          <a:xfrm>
            <a:off x="8802330" y="4977635"/>
            <a:ext cx="873124"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8" name="Oval 11">
            <a:extLst>
              <a:ext uri="{FF2B5EF4-FFF2-40B4-BE49-F238E27FC236}">
                <a16:creationId xmlns:a16="http://schemas.microsoft.com/office/drawing/2014/main" id="{64FCB6C7-C6F9-8C46-BF1F-E9242E6C942E}"/>
              </a:ext>
            </a:extLst>
          </p:cNvPr>
          <p:cNvSpPr>
            <a:spLocks noChangeArrowheads="1"/>
          </p:cNvSpPr>
          <p:nvPr/>
        </p:nvSpPr>
        <p:spPr bwMode="auto">
          <a:xfrm>
            <a:off x="8737242" y="5004069"/>
            <a:ext cx="8858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Text Box 12">
            <a:extLst>
              <a:ext uri="{FF2B5EF4-FFF2-40B4-BE49-F238E27FC236}">
                <a16:creationId xmlns:a16="http://schemas.microsoft.com/office/drawing/2014/main" id="{57C97D62-0B61-3848-BBA8-5FCC09BFDC01}"/>
              </a:ext>
            </a:extLst>
          </p:cNvPr>
          <p:cNvSpPr txBox="1">
            <a:spLocks noChangeArrowheads="1"/>
          </p:cNvSpPr>
          <p:nvPr/>
        </p:nvSpPr>
        <p:spPr bwMode="auto">
          <a:xfrm>
            <a:off x="8802017" y="5112019"/>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2</a:t>
            </a:r>
          </a:p>
        </p:txBody>
      </p:sp>
      <p:sp>
        <p:nvSpPr>
          <p:cNvPr id="246" name="Text Box 13">
            <a:extLst>
              <a:ext uri="{FF2B5EF4-FFF2-40B4-BE49-F238E27FC236}">
                <a16:creationId xmlns:a16="http://schemas.microsoft.com/office/drawing/2014/main" id="{807A58CF-7E9F-DF4E-9818-2CBC4ED16CA2}"/>
              </a:ext>
            </a:extLst>
          </p:cNvPr>
          <p:cNvSpPr txBox="1">
            <a:spLocks noChangeArrowheads="1"/>
          </p:cNvSpPr>
          <p:nvPr/>
        </p:nvSpPr>
        <p:spPr bwMode="auto">
          <a:xfrm>
            <a:off x="5100280" y="4216669"/>
            <a:ext cx="3152775"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C0000"/>
                </a:solidFill>
                <a:effectLst/>
                <a:uLnTx/>
                <a:uFillTx/>
                <a:latin typeface="Tahoma" charset="0"/>
                <a:ea typeface="ＭＳ Ｐゴシック" charset="0"/>
                <a:cs typeface="+mn-cs"/>
              </a:rPr>
              <a:t>event causing state transition</a:t>
            </a:r>
            <a:endPar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endParaRPr>
          </a:p>
        </p:txBody>
      </p:sp>
      <p:sp>
        <p:nvSpPr>
          <p:cNvPr id="248" name="Text Box 14">
            <a:extLst>
              <a:ext uri="{FF2B5EF4-FFF2-40B4-BE49-F238E27FC236}">
                <a16:creationId xmlns:a16="http://schemas.microsoft.com/office/drawing/2014/main" id="{6FE48C09-1C7F-8C4D-B56E-B697D8EF6AD8}"/>
              </a:ext>
            </a:extLst>
          </p:cNvPr>
          <p:cNvSpPr txBox="1">
            <a:spLocks noChangeArrowheads="1"/>
          </p:cNvSpPr>
          <p:nvPr/>
        </p:nvSpPr>
        <p:spPr bwMode="auto">
          <a:xfrm>
            <a:off x="5027255" y="4511944"/>
            <a:ext cx="3421062"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 taken on state transition</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54" name="Line 15">
            <a:extLst>
              <a:ext uri="{FF2B5EF4-FFF2-40B4-BE49-F238E27FC236}">
                <a16:creationId xmlns:a16="http://schemas.microsoft.com/office/drawing/2014/main" id="{C6A8A602-5239-A74B-AD17-B72696EF3F0B}"/>
              </a:ext>
            </a:extLst>
          </p:cNvPr>
          <p:cNvSpPr>
            <a:spLocks noChangeShapeType="1"/>
          </p:cNvSpPr>
          <p:nvPr/>
        </p:nvSpPr>
        <p:spPr bwMode="auto">
          <a:xfrm>
            <a:off x="4993917" y="4565919"/>
            <a:ext cx="33813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16">
            <a:extLst>
              <a:ext uri="{FF2B5EF4-FFF2-40B4-BE49-F238E27FC236}">
                <a16:creationId xmlns:a16="http://schemas.microsoft.com/office/drawing/2014/main" id="{C0FAC860-2F25-F545-9139-9C98D6260A8C}"/>
              </a:ext>
            </a:extLst>
          </p:cNvPr>
          <p:cNvSpPr>
            <a:spLocks noChangeArrowheads="1"/>
          </p:cNvSpPr>
          <p:nvPr/>
        </p:nvSpPr>
        <p:spPr bwMode="auto">
          <a:xfrm>
            <a:off x="1012467" y="4899294"/>
            <a:ext cx="2771775" cy="1238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r"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state:</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when in this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next state uniquely determined by next event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6" name="Freeform 17">
            <a:extLst>
              <a:ext uri="{FF2B5EF4-FFF2-40B4-BE49-F238E27FC236}">
                <a16:creationId xmlns:a16="http://schemas.microsoft.com/office/drawing/2014/main" id="{6C66B08F-D328-CD47-A7C2-DEFD7C90E7AF}"/>
              </a:ext>
            </a:extLst>
          </p:cNvPr>
          <p:cNvSpPr>
            <a:spLocks/>
          </p:cNvSpPr>
          <p:nvPr/>
        </p:nvSpPr>
        <p:spPr bwMode="auto">
          <a:xfrm>
            <a:off x="4270017" y="57755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18">
            <a:extLst>
              <a:ext uri="{FF2B5EF4-FFF2-40B4-BE49-F238E27FC236}">
                <a16:creationId xmlns:a16="http://schemas.microsoft.com/office/drawing/2014/main" id="{EBD24A16-C963-134E-B147-F90FBCE99895}"/>
              </a:ext>
            </a:extLst>
          </p:cNvPr>
          <p:cNvSpPr>
            <a:spLocks/>
          </p:cNvSpPr>
          <p:nvPr/>
        </p:nvSpPr>
        <p:spPr bwMode="auto">
          <a:xfrm flipH="1" flipV="1">
            <a:off x="9413517" y="58136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Line 19">
            <a:extLst>
              <a:ext uri="{FF2B5EF4-FFF2-40B4-BE49-F238E27FC236}">
                <a16:creationId xmlns:a16="http://schemas.microsoft.com/office/drawing/2014/main" id="{8C0C0821-24D7-9B48-B890-E098F3F3B2F5}"/>
              </a:ext>
            </a:extLst>
          </p:cNvPr>
          <p:cNvSpPr>
            <a:spLocks noChangeShapeType="1"/>
          </p:cNvSpPr>
          <p:nvPr/>
        </p:nvSpPr>
        <p:spPr bwMode="auto">
          <a:xfrm>
            <a:off x="4824055" y="5532730"/>
            <a:ext cx="1541462" cy="738164"/>
          </a:xfrm>
          <a:prstGeom prst="line">
            <a:avLst/>
          </a:prstGeom>
          <a:noFill/>
          <a:ln w="2857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Text Box 21">
            <a:extLst>
              <a:ext uri="{FF2B5EF4-FFF2-40B4-BE49-F238E27FC236}">
                <a16:creationId xmlns:a16="http://schemas.microsoft.com/office/drawing/2014/main" id="{7E164E54-B268-A247-AA63-9539F6FF224A}"/>
              </a:ext>
            </a:extLst>
          </p:cNvPr>
          <p:cNvSpPr txBox="1">
            <a:spLocks noChangeArrowheads="1"/>
          </p:cNvSpPr>
          <p:nvPr/>
        </p:nvSpPr>
        <p:spPr bwMode="auto">
          <a:xfrm>
            <a:off x="5560655" y="5312044"/>
            <a:ext cx="742950"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event</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0" name="Text Box 22">
            <a:extLst>
              <a:ext uri="{FF2B5EF4-FFF2-40B4-BE49-F238E27FC236}">
                <a16:creationId xmlns:a16="http://schemas.microsoft.com/office/drawing/2014/main" id="{DE18FED2-1875-864F-91AF-6509DB74229F}"/>
              </a:ext>
            </a:extLst>
          </p:cNvPr>
          <p:cNvSpPr txBox="1">
            <a:spLocks noChangeArrowheads="1"/>
          </p:cNvSpPr>
          <p:nvPr/>
        </p:nvSpPr>
        <p:spPr bwMode="auto">
          <a:xfrm>
            <a:off x="5520967" y="5616844"/>
            <a:ext cx="890588"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1" name="Line 23">
            <a:extLst>
              <a:ext uri="{FF2B5EF4-FFF2-40B4-BE49-F238E27FC236}">
                <a16:creationId xmlns:a16="http://schemas.microsoft.com/office/drawing/2014/main" id="{F2E746A2-18BE-7647-9805-C4C76DAACB29}"/>
              </a:ext>
            </a:extLst>
          </p:cNvPr>
          <p:cNvSpPr>
            <a:spLocks noChangeShapeType="1"/>
          </p:cNvSpPr>
          <p:nvPr/>
        </p:nvSpPr>
        <p:spPr bwMode="auto">
          <a:xfrm>
            <a:off x="5470167" y="5670819"/>
            <a:ext cx="9429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 name="Rectangle 3">
            <a:extLst>
              <a:ext uri="{FF2B5EF4-FFF2-40B4-BE49-F238E27FC236}">
                <a16:creationId xmlns:a16="http://schemas.microsoft.com/office/drawing/2014/main" id="{3081F250-E04F-164D-8093-2C4E84FB9F25}"/>
              </a:ext>
            </a:extLst>
          </p:cNvPr>
          <p:cNvSpPr txBox="1">
            <a:spLocks noChangeArrowheads="1"/>
          </p:cNvSpPr>
          <p:nvPr/>
        </p:nvSpPr>
        <p:spPr bwMode="auto">
          <a:xfrm>
            <a:off x="918939" y="3470275"/>
            <a:ext cx="11056577" cy="542925"/>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use finite state machines (FSM)  to specify sender, receiver</a:t>
            </a:r>
          </a:p>
        </p:txBody>
      </p:sp>
    </p:spTree>
    <p:extLst>
      <p:ext uri="{BB962C8B-B14F-4D97-AF65-F5344CB8AC3E}">
        <p14:creationId xmlns:p14="http://schemas.microsoft.com/office/powerpoint/2010/main" val="373819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dissolve">
                                      <p:cBhvr>
                                        <p:cTn id="7" dur="500"/>
                                        <p:tgtEl>
                                          <p:spTgt spid="19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5"/>
                                        </p:tgtEl>
                                        <p:attrNameLst>
                                          <p:attrName>style.visibility</p:attrName>
                                        </p:attrNameLst>
                                      </p:cBhvr>
                                      <p:to>
                                        <p:strVal val="visible"/>
                                      </p:to>
                                    </p:set>
                                    <p:animEffect transition="in" filter="dissolve">
                                      <p:cBhvr>
                                        <p:cTn id="10" dur="500"/>
                                        <p:tgtEl>
                                          <p:spTgt spid="19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96"/>
                                        </p:tgtEl>
                                        <p:attrNameLst>
                                          <p:attrName>style.visibility</p:attrName>
                                        </p:attrNameLst>
                                      </p:cBhvr>
                                      <p:to>
                                        <p:strVal val="visible"/>
                                      </p:to>
                                    </p:set>
                                    <p:animEffect transition="in" filter="dissolve">
                                      <p:cBhvr>
                                        <p:cTn id="13" dur="500"/>
                                        <p:tgtEl>
                                          <p:spTgt spid="19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dissolve">
                                      <p:cBhvr>
                                        <p:cTn id="16" dur="500"/>
                                        <p:tgtEl>
                                          <p:spTgt spid="23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dissolve">
                                      <p:cBhvr>
                                        <p:cTn id="19" dur="500"/>
                                        <p:tgtEl>
                                          <p:spTgt spid="23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dissolve">
                                      <p:cBhvr>
                                        <p:cTn id="22" dur="500"/>
                                        <p:tgtEl>
                                          <p:spTgt spid="23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39"/>
                                        </p:tgtEl>
                                        <p:attrNameLst>
                                          <p:attrName>style.visibility</p:attrName>
                                        </p:attrNameLst>
                                      </p:cBhvr>
                                      <p:to>
                                        <p:strVal val="visible"/>
                                      </p:to>
                                    </p:set>
                                    <p:animEffect transition="in" filter="dissolve">
                                      <p:cBhvr>
                                        <p:cTn id="25" dur="500"/>
                                        <p:tgtEl>
                                          <p:spTgt spid="23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dissolve">
                                      <p:cBhvr>
                                        <p:cTn id="28" dur="500"/>
                                        <p:tgtEl>
                                          <p:spTgt spid="24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dissolve">
                                      <p:cBhvr>
                                        <p:cTn id="31" dur="500"/>
                                        <p:tgtEl>
                                          <p:spTgt spid="24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54"/>
                                        </p:tgtEl>
                                        <p:attrNameLst>
                                          <p:attrName>style.visibility</p:attrName>
                                        </p:attrNameLst>
                                      </p:cBhvr>
                                      <p:to>
                                        <p:strVal val="visible"/>
                                      </p:to>
                                    </p:set>
                                    <p:animEffect transition="in" filter="dissolve">
                                      <p:cBhvr>
                                        <p:cTn id="34" dur="500"/>
                                        <p:tgtEl>
                                          <p:spTgt spid="254"/>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55"/>
                                        </p:tgtEl>
                                        <p:attrNameLst>
                                          <p:attrName>style.visibility</p:attrName>
                                        </p:attrNameLst>
                                      </p:cBhvr>
                                      <p:to>
                                        <p:strVal val="visible"/>
                                      </p:to>
                                    </p:set>
                                    <p:animEffect transition="in" filter="dissolve">
                                      <p:cBhvr>
                                        <p:cTn id="37" dur="500"/>
                                        <p:tgtEl>
                                          <p:spTgt spid="25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56"/>
                                        </p:tgtEl>
                                        <p:attrNameLst>
                                          <p:attrName>style.visibility</p:attrName>
                                        </p:attrNameLst>
                                      </p:cBhvr>
                                      <p:to>
                                        <p:strVal val="visible"/>
                                      </p:to>
                                    </p:set>
                                    <p:animEffect transition="in" filter="dissolve">
                                      <p:cBhvr>
                                        <p:cTn id="40" dur="500"/>
                                        <p:tgtEl>
                                          <p:spTgt spid="25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57"/>
                                        </p:tgtEl>
                                        <p:attrNameLst>
                                          <p:attrName>style.visibility</p:attrName>
                                        </p:attrNameLst>
                                      </p:cBhvr>
                                      <p:to>
                                        <p:strVal val="visible"/>
                                      </p:to>
                                    </p:set>
                                    <p:animEffect transition="in" filter="dissolve">
                                      <p:cBhvr>
                                        <p:cTn id="43" dur="500"/>
                                        <p:tgtEl>
                                          <p:spTgt spid="257"/>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58"/>
                                        </p:tgtEl>
                                        <p:attrNameLst>
                                          <p:attrName>style.visibility</p:attrName>
                                        </p:attrNameLst>
                                      </p:cBhvr>
                                      <p:to>
                                        <p:strVal val="visible"/>
                                      </p:to>
                                    </p:set>
                                    <p:animEffect transition="in" filter="dissolve">
                                      <p:cBhvr>
                                        <p:cTn id="46" dur="500"/>
                                        <p:tgtEl>
                                          <p:spTgt spid="25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9"/>
                                        </p:tgtEl>
                                        <p:attrNameLst>
                                          <p:attrName>style.visibility</p:attrName>
                                        </p:attrNameLst>
                                      </p:cBhvr>
                                      <p:to>
                                        <p:strVal val="visible"/>
                                      </p:to>
                                    </p:set>
                                    <p:animEffect transition="in" filter="dissolve">
                                      <p:cBhvr>
                                        <p:cTn id="49" dur="500"/>
                                        <p:tgtEl>
                                          <p:spTgt spid="259"/>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0"/>
                                        </p:tgtEl>
                                        <p:attrNameLst>
                                          <p:attrName>style.visibility</p:attrName>
                                        </p:attrNameLst>
                                      </p:cBhvr>
                                      <p:to>
                                        <p:strVal val="visible"/>
                                      </p:to>
                                    </p:set>
                                    <p:animEffect transition="in" filter="dissolve">
                                      <p:cBhvr>
                                        <p:cTn id="52" dur="500"/>
                                        <p:tgtEl>
                                          <p:spTgt spid="26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61"/>
                                        </p:tgtEl>
                                        <p:attrNameLst>
                                          <p:attrName>style.visibility</p:attrName>
                                        </p:attrNameLst>
                                      </p:cBhvr>
                                      <p:to>
                                        <p:strVal val="visible"/>
                                      </p:to>
                                    </p:set>
                                    <p:animEffect transition="in" filter="dissolve">
                                      <p:cBhvr>
                                        <p:cTn id="55" dur="500"/>
                                        <p:tgtEl>
                                          <p:spTgt spid="261"/>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dissolve">
                                      <p:cBhvr>
                                        <p:cTn id="5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5" grpId="0" animBg="1"/>
      <p:bldP spid="196" grpId="0"/>
      <p:bldP spid="234" grpId="0" animBg="1"/>
      <p:bldP spid="235" grpId="0" animBg="1"/>
      <p:bldP spid="238" grpId="0" animBg="1"/>
      <p:bldP spid="239" grpId="0"/>
      <p:bldP spid="246" grpId="0"/>
      <p:bldP spid="248" grpId="0"/>
      <p:bldP spid="254" grpId="0" animBg="1"/>
      <p:bldP spid="255" grpId="0"/>
      <p:bldP spid="256" grpId="0" animBg="1"/>
      <p:bldP spid="257" grpId="0" animBg="1"/>
      <p:bldP spid="258" grpId="0" animBg="1"/>
      <p:bldP spid="259" grpId="0"/>
      <p:bldP spid="260" grpId="0"/>
      <p:bldP spid="261" grpId="0" animBg="1"/>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rdt1.0: </a:t>
            </a:r>
            <a:r>
              <a:rPr lang="en-US" sz="4400" dirty="0"/>
              <a:t>reliable transfer over a reliable channel</a:t>
            </a:r>
          </a:p>
        </p:txBody>
      </p:sp>
      <p:sp>
        <p:nvSpPr>
          <p:cNvPr id="22" name="Rectangle 3">
            <a:extLst>
              <a:ext uri="{FF2B5EF4-FFF2-40B4-BE49-F238E27FC236}">
                <a16:creationId xmlns:a16="http://schemas.microsoft.com/office/drawing/2014/main" id="{973DDEF7-C28A-F04F-AD65-DE94D6CF205E}"/>
              </a:ext>
            </a:extLst>
          </p:cNvPr>
          <p:cNvSpPr txBox="1">
            <a:spLocks noChangeArrowheads="1"/>
          </p:cNvSpPr>
          <p:nvPr/>
        </p:nvSpPr>
        <p:spPr>
          <a:xfrm>
            <a:off x="798690" y="1370551"/>
            <a:ext cx="7896225" cy="30194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perfectly reliable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bit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loss of packets</a:t>
            </a:r>
          </a:p>
        </p:txBody>
      </p:sp>
      <p:sp>
        <p:nvSpPr>
          <p:cNvPr id="42" name="Freeform 6">
            <a:extLst>
              <a:ext uri="{FF2B5EF4-FFF2-40B4-BE49-F238E27FC236}">
                <a16:creationId xmlns:a16="http://schemas.microsoft.com/office/drawing/2014/main" id="{72679C5D-F3D6-DB4D-B0B3-7D339F36B74D}"/>
              </a:ext>
            </a:extLst>
          </p:cNvPr>
          <p:cNvSpPr>
            <a:spLocks/>
          </p:cNvSpPr>
          <p:nvPr/>
        </p:nvSpPr>
        <p:spPr bwMode="auto">
          <a:xfrm>
            <a:off x="2850759" y="4627024"/>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 name="Text Box 7">
            <a:extLst>
              <a:ext uri="{FF2B5EF4-FFF2-40B4-BE49-F238E27FC236}">
                <a16:creationId xmlns:a16="http://schemas.microsoft.com/office/drawing/2014/main" id="{9B9E7156-7163-514D-9217-22616724C466}"/>
              </a:ext>
            </a:extLst>
          </p:cNvPr>
          <p:cNvSpPr txBox="1">
            <a:spLocks noChangeArrowheads="1"/>
          </p:cNvSpPr>
          <p:nvPr/>
        </p:nvSpPr>
        <p:spPr bwMode="auto">
          <a:xfrm>
            <a:off x="3251680" y="5048046"/>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C7585234-D59C-0545-841B-A27D389014BC}"/>
              </a:ext>
            </a:extLst>
          </p:cNvPr>
          <p:cNvGrpSpPr/>
          <p:nvPr/>
        </p:nvGrpSpPr>
        <p:grpSpPr>
          <a:xfrm>
            <a:off x="3261921" y="4671474"/>
            <a:ext cx="2255838" cy="428625"/>
            <a:chOff x="3084121" y="4379374"/>
            <a:chExt cx="2255838" cy="428625"/>
          </a:xfrm>
        </p:grpSpPr>
        <p:sp>
          <p:nvSpPr>
            <p:cNvPr id="44" name="Text Box 8">
              <a:extLst>
                <a:ext uri="{FF2B5EF4-FFF2-40B4-BE49-F238E27FC236}">
                  <a16:creationId xmlns:a16="http://schemas.microsoft.com/office/drawing/2014/main" id="{F76E2421-9F9F-FC42-837C-A6C05CDF5A21}"/>
                </a:ext>
              </a:extLst>
            </p:cNvPr>
            <p:cNvSpPr txBox="1">
              <a:spLocks noChangeArrowheads="1"/>
            </p:cNvSpPr>
            <p:nvPr/>
          </p:nvSpPr>
          <p:spPr bwMode="auto">
            <a:xfrm>
              <a:off x="3084121" y="437937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7D992FAD-AF7B-FB47-8AD1-6805A49B2633}"/>
                </a:ext>
              </a:extLst>
            </p:cNvPr>
            <p:cNvSpPr>
              <a:spLocks noChangeShapeType="1"/>
            </p:cNvSpPr>
            <p:nvPr/>
          </p:nvSpPr>
          <p:spPr bwMode="auto">
            <a:xfrm>
              <a:off x="3184134" y="4722274"/>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7" name="Text Box 11">
            <a:extLst>
              <a:ext uri="{FF2B5EF4-FFF2-40B4-BE49-F238E27FC236}">
                <a16:creationId xmlns:a16="http://schemas.microsoft.com/office/drawing/2014/main" id="{3D37D715-DFFD-D144-86D7-84AAD14254C9}"/>
              </a:ext>
            </a:extLst>
          </p:cNvPr>
          <p:cNvSpPr txBox="1">
            <a:spLocks noChangeArrowheads="1"/>
          </p:cNvSpPr>
          <p:nvPr/>
        </p:nvSpPr>
        <p:spPr bwMode="auto">
          <a:xfrm>
            <a:off x="9581566" y="5063272"/>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packet,data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Freeform 14">
            <a:extLst>
              <a:ext uri="{FF2B5EF4-FFF2-40B4-BE49-F238E27FC236}">
                <a16:creationId xmlns:a16="http://schemas.microsoft.com/office/drawing/2014/main" id="{971AF932-17EF-C746-BE92-15D36EC0FFDD}"/>
              </a:ext>
            </a:extLst>
          </p:cNvPr>
          <p:cNvSpPr>
            <a:spLocks/>
          </p:cNvSpPr>
          <p:nvPr/>
        </p:nvSpPr>
        <p:spPr bwMode="auto">
          <a:xfrm>
            <a:off x="9171991" y="4666397"/>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B8AF4F26-5E6F-8F4D-A612-50842B04E515}"/>
              </a:ext>
            </a:extLst>
          </p:cNvPr>
          <p:cNvGrpSpPr/>
          <p:nvPr/>
        </p:nvGrpSpPr>
        <p:grpSpPr>
          <a:xfrm>
            <a:off x="9597441" y="4742597"/>
            <a:ext cx="1541462" cy="336550"/>
            <a:chOff x="9419641" y="4450497"/>
            <a:chExt cx="1541462" cy="336550"/>
          </a:xfrm>
        </p:grpSpPr>
        <p:sp>
          <p:nvSpPr>
            <p:cNvPr id="52" name="Line 16">
              <a:extLst>
                <a:ext uri="{FF2B5EF4-FFF2-40B4-BE49-F238E27FC236}">
                  <a16:creationId xmlns:a16="http://schemas.microsoft.com/office/drawing/2014/main" id="{755DAE31-6FE9-AA43-BE65-0F2D63F3A75D}"/>
                </a:ext>
              </a:extLst>
            </p:cNvPr>
            <p:cNvSpPr>
              <a:spLocks noChangeShapeType="1"/>
            </p:cNvSpPr>
            <p:nvPr/>
          </p:nvSpPr>
          <p:spPr bwMode="auto">
            <a:xfrm>
              <a:off x="9505366" y="4774347"/>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Rectangle 18">
              <a:extLst>
                <a:ext uri="{FF2B5EF4-FFF2-40B4-BE49-F238E27FC236}">
                  <a16:creationId xmlns:a16="http://schemas.microsoft.com/office/drawing/2014/main" id="{CC7E66DF-39CF-1142-BEBC-BFB9E33B62F7}"/>
                </a:ext>
              </a:extLst>
            </p:cNvPr>
            <p:cNvSpPr>
              <a:spLocks noChangeArrowheads="1"/>
            </p:cNvSpPr>
            <p:nvPr/>
          </p:nvSpPr>
          <p:spPr bwMode="auto">
            <a:xfrm>
              <a:off x="9419641" y="4450497"/>
              <a:ext cx="1541462"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Arial" charset="0"/>
                  <a:ea typeface="ＭＳ Ｐゴシック" charset="0"/>
                  <a:cs typeface="+mn-cs"/>
                </a:rPr>
                <a:t>rdt_rcv</a:t>
              </a: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(packet)</a:t>
              </a:r>
            </a:p>
          </p:txBody>
        </p:sp>
      </p:grpSp>
      <p:grpSp>
        <p:nvGrpSpPr>
          <p:cNvPr id="10" name="Group 9">
            <a:extLst>
              <a:ext uri="{FF2B5EF4-FFF2-40B4-BE49-F238E27FC236}">
                <a16:creationId xmlns:a16="http://schemas.microsoft.com/office/drawing/2014/main" id="{C6A7B144-988F-3142-A53D-2AD67E7E25EE}"/>
              </a:ext>
            </a:extLst>
          </p:cNvPr>
          <p:cNvGrpSpPr/>
          <p:nvPr/>
        </p:nvGrpSpPr>
        <p:grpSpPr>
          <a:xfrm>
            <a:off x="6812375" y="4666397"/>
            <a:ext cx="2496141" cy="1027113"/>
            <a:chOff x="6075775" y="5479197"/>
            <a:chExt cx="2496141" cy="1027113"/>
          </a:xfrm>
        </p:grpSpPr>
        <p:sp>
          <p:nvSpPr>
            <p:cNvPr id="48" name="Oval 12">
              <a:extLst>
                <a:ext uri="{FF2B5EF4-FFF2-40B4-BE49-F238E27FC236}">
                  <a16:creationId xmlns:a16="http://schemas.microsoft.com/office/drawing/2014/main" id="{15A02CFE-8E15-5B47-955E-884B96AD154D}"/>
                </a:ext>
              </a:extLst>
            </p:cNvPr>
            <p:cNvSpPr>
              <a:spLocks noChangeArrowheads="1"/>
            </p:cNvSpPr>
            <p:nvPr/>
          </p:nvSpPr>
          <p:spPr bwMode="auto">
            <a:xfrm>
              <a:off x="7536866" y="5495072"/>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 name="Text Box 13">
              <a:extLst>
                <a:ext uri="{FF2B5EF4-FFF2-40B4-BE49-F238E27FC236}">
                  <a16:creationId xmlns:a16="http://schemas.microsoft.com/office/drawing/2014/main" id="{CBC9B555-6B5C-7741-88F2-5079C590022D}"/>
                </a:ext>
              </a:extLst>
            </p:cNvPr>
            <p:cNvSpPr txBox="1">
              <a:spLocks noChangeArrowheads="1"/>
            </p:cNvSpPr>
            <p:nvPr/>
          </p:nvSpPr>
          <p:spPr bwMode="auto">
            <a:xfrm>
              <a:off x="7473366" y="5580797"/>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3" name="Line 17">
              <a:extLst>
                <a:ext uri="{FF2B5EF4-FFF2-40B4-BE49-F238E27FC236}">
                  <a16:creationId xmlns:a16="http://schemas.microsoft.com/office/drawing/2014/main" id="{07806C13-AC0C-744F-A689-B195B8638391}"/>
                </a:ext>
              </a:extLst>
            </p:cNvPr>
            <p:cNvSpPr>
              <a:spLocks noChangeShapeType="1"/>
            </p:cNvSpPr>
            <p:nvPr/>
          </p:nvSpPr>
          <p:spPr bwMode="auto">
            <a:xfrm>
              <a:off x="7213016" y="5479197"/>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Text Box 20">
              <a:extLst>
                <a:ext uri="{FF2B5EF4-FFF2-40B4-BE49-F238E27FC236}">
                  <a16:creationId xmlns:a16="http://schemas.microsoft.com/office/drawing/2014/main" id="{AD290DCB-DA87-BF46-B9F0-5E8404C38FE9}"/>
                </a:ext>
              </a:extLst>
            </p:cNvPr>
            <p:cNvSpPr txBox="1">
              <a:spLocks noChangeArrowheads="1"/>
            </p:cNvSpPr>
            <p:nvPr/>
          </p:nvSpPr>
          <p:spPr bwMode="auto">
            <a:xfrm>
              <a:off x="6075775" y="5745404"/>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pic>
        <p:nvPicPr>
          <p:cNvPr id="25604" name="Picture 4" descr="Image result for easy button&quot;">
            <a:extLst>
              <a:ext uri="{FF2B5EF4-FFF2-40B4-BE49-F238E27FC236}">
                <a16:creationId xmlns:a16="http://schemas.microsoft.com/office/drawing/2014/main" id="{FD822998-0D59-7945-AC2A-EA37C240B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940" y="1871323"/>
            <a:ext cx="2139751" cy="2139751"/>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3">
            <a:extLst>
              <a:ext uri="{FF2B5EF4-FFF2-40B4-BE49-F238E27FC236}">
                <a16:creationId xmlns:a16="http://schemas.microsoft.com/office/drawing/2014/main" id="{85610A16-2670-7448-8F41-F03B9E524F38}"/>
              </a:ext>
            </a:extLst>
          </p:cNvPr>
          <p:cNvSpPr txBox="1">
            <a:spLocks noChangeArrowheads="1"/>
          </p:cNvSpPr>
          <p:nvPr/>
        </p:nvSpPr>
        <p:spPr>
          <a:xfrm>
            <a:off x="798690" y="2794001"/>
            <a:ext cx="7896225" cy="1511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separate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FSMs for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data into underlying channel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reads data from underlying channel</a:t>
            </a:r>
          </a:p>
        </p:txBody>
      </p:sp>
      <p:grpSp>
        <p:nvGrpSpPr>
          <p:cNvPr id="9" name="Group 8">
            <a:extLst>
              <a:ext uri="{FF2B5EF4-FFF2-40B4-BE49-F238E27FC236}">
                <a16:creationId xmlns:a16="http://schemas.microsoft.com/office/drawing/2014/main" id="{7F2EE118-43B6-9B4F-B323-BCE06C274814}"/>
              </a:ext>
            </a:extLst>
          </p:cNvPr>
          <p:cNvGrpSpPr/>
          <p:nvPr/>
        </p:nvGrpSpPr>
        <p:grpSpPr>
          <a:xfrm>
            <a:off x="706840" y="4601624"/>
            <a:ext cx="2271310" cy="1027112"/>
            <a:chOff x="262340" y="5579524"/>
            <a:chExt cx="2271310" cy="1027112"/>
          </a:xfrm>
        </p:grpSpPr>
        <p:grpSp>
          <p:nvGrpSpPr>
            <p:cNvPr id="8" name="Group 7">
              <a:extLst>
                <a:ext uri="{FF2B5EF4-FFF2-40B4-BE49-F238E27FC236}">
                  <a16:creationId xmlns:a16="http://schemas.microsoft.com/office/drawing/2014/main" id="{685AB00B-9A93-AB4E-B61E-272D7AC641F9}"/>
                </a:ext>
              </a:extLst>
            </p:cNvPr>
            <p:cNvGrpSpPr/>
            <p:nvPr/>
          </p:nvGrpSpPr>
          <p:grpSpPr>
            <a:xfrm>
              <a:off x="262340" y="5579524"/>
              <a:ext cx="2201069" cy="1027112"/>
              <a:chOff x="795740" y="4614324"/>
              <a:chExt cx="2201069" cy="1027112"/>
            </a:xfrm>
          </p:grpSpPr>
          <p:sp>
            <p:nvSpPr>
              <p:cNvPr id="46" name="Line 10">
                <a:extLst>
                  <a:ext uri="{FF2B5EF4-FFF2-40B4-BE49-F238E27FC236}">
                    <a16:creationId xmlns:a16="http://schemas.microsoft.com/office/drawing/2014/main" id="{53CBEB33-D2BE-EA4E-9053-8A4F592B82D6}"/>
                  </a:ext>
                </a:extLst>
              </p:cNvPr>
              <p:cNvSpPr>
                <a:spLocks noChangeShapeType="1"/>
              </p:cNvSpPr>
              <p:nvPr/>
            </p:nvSpPr>
            <p:spPr bwMode="auto">
              <a:xfrm>
                <a:off x="1717284" y="461432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 name="Text Box 19">
                <a:extLst>
                  <a:ext uri="{FF2B5EF4-FFF2-40B4-BE49-F238E27FC236}">
                    <a16:creationId xmlns:a16="http://schemas.microsoft.com/office/drawing/2014/main" id="{16E30F35-9D21-5542-B316-8DC5ACBE27DA}"/>
                  </a:ext>
                </a:extLst>
              </p:cNvPr>
              <p:cNvSpPr txBox="1">
                <a:spLocks noChangeArrowheads="1"/>
              </p:cNvSpPr>
              <p:nvPr/>
            </p:nvSpPr>
            <p:spPr bwMode="auto">
              <a:xfrm>
                <a:off x="795740" y="4985781"/>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0" name="Oval 4">
                <a:extLst>
                  <a:ext uri="{FF2B5EF4-FFF2-40B4-BE49-F238E27FC236}">
                    <a16:creationId xmlns:a16="http://schemas.microsoft.com/office/drawing/2014/main" id="{1B157770-6762-CF45-9B74-7457DBFE2B56}"/>
                  </a:ext>
                </a:extLst>
              </p:cNvPr>
              <p:cNvSpPr>
                <a:spLocks noChangeArrowheads="1"/>
              </p:cNvSpPr>
              <p:nvPr/>
            </p:nvSpPr>
            <p:spPr bwMode="auto">
              <a:xfrm>
                <a:off x="2041134" y="463019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Text Box 5">
              <a:extLst>
                <a:ext uri="{FF2B5EF4-FFF2-40B4-BE49-F238E27FC236}">
                  <a16:creationId xmlns:a16="http://schemas.microsoft.com/office/drawing/2014/main" id="{CE38ECA0-E265-FA4A-950E-CC50EF2CA516}"/>
                </a:ext>
              </a:extLst>
            </p:cNvPr>
            <p:cNvSpPr txBox="1">
              <a:spLocks noChangeArrowheads="1"/>
            </p:cNvSpPr>
            <p:nvPr/>
          </p:nvSpPr>
          <p:spPr bwMode="auto">
            <a:xfrm>
              <a:off x="1435100" y="5693824"/>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Tree>
    <p:extLst>
      <p:ext uri="{BB962C8B-B14F-4D97-AF65-F5344CB8AC3E}">
        <p14:creationId xmlns:p14="http://schemas.microsoft.com/office/powerpoint/2010/main" val="116894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dissolve">
                                      <p:cBhvr>
                                        <p:cTn id="17" dur="500"/>
                                        <p:tgtEl>
                                          <p:spTgt spid="42"/>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par>
                          <p:cTn id="22" fill="hold">
                            <p:stCondLst>
                              <p:cond delay="1000"/>
                            </p:stCondLst>
                            <p:childTnLst>
                              <p:par>
                                <p:cTn id="23" presetID="9"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dissolv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dissolve">
                                      <p:cBhvr>
                                        <p:cTn id="35" dur="500"/>
                                        <p:tgtEl>
                                          <p:spTgt spid="50"/>
                                        </p:tgtEl>
                                      </p:cBhvr>
                                    </p:animEffect>
                                  </p:childTnLst>
                                </p:cTn>
                              </p:par>
                            </p:childTnLst>
                          </p:cTn>
                        </p:par>
                        <p:par>
                          <p:cTn id="36" fill="hold">
                            <p:stCondLst>
                              <p:cond delay="500"/>
                            </p:stCondLst>
                            <p:childTnLst>
                              <p:par>
                                <p:cTn id="37" presetID="9"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dissolv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25604"/>
                                        </p:tgtEl>
                                        <p:attrNameLst>
                                          <p:attrName>style.visibility</p:attrName>
                                        </p:attrNameLst>
                                      </p:cBhvr>
                                      <p:to>
                                        <p:strVal val="visible"/>
                                      </p:to>
                                    </p:set>
                                    <p:animEffect transition="in" filter="dissolve">
                                      <p:cBhvr>
                                        <p:cTn id="48" dur="500"/>
                                        <p:tgtEl>
                                          <p:spTgt spid="25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7" grpId="0"/>
      <p:bldP spid="50" grpId="0" animBg="1"/>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48274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800100" marR="0" lvl="1" indent="-228600" algn="l" defTabSz="914400" rtl="0" eaLnBrk="1" fontAlgn="auto" latinLnBrk="0" hangingPunct="1">
              <a:lnSpc>
                <a:spcPct val="75000"/>
              </a:lnSpc>
              <a:spcBef>
                <a:spcPts val="500"/>
              </a:spcBef>
              <a:spcAft>
                <a:spcPts val="0"/>
              </a:spcAft>
              <a:buClr>
                <a:srgbClr val="0000A8"/>
              </a:buClr>
              <a:buSzTx/>
              <a:buFont typeface="Arial"/>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(e.g., Internet checksum) to detect bit errors</a:t>
            </a:r>
          </a:p>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 Box 10">
            <a:extLst>
              <a:ext uri="{FF2B5EF4-FFF2-40B4-BE49-F238E27FC236}">
                <a16:creationId xmlns:a16="http://schemas.microsoft.com/office/drawing/2014/main" id="{DDD1DAD8-493C-8447-8752-319FA74AD634}"/>
              </a:ext>
            </a:extLst>
          </p:cNvPr>
          <p:cNvSpPr txBox="1">
            <a:spLocks noChangeArrowheads="1"/>
          </p:cNvSpPr>
          <p:nvPr/>
        </p:nvSpPr>
        <p:spPr bwMode="auto">
          <a:xfrm>
            <a:off x="1328236" y="3911182"/>
            <a:ext cx="10041531"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How do humans recover from “</a:t>
            </a:r>
            <a:r>
              <a:rPr kumimoji="0" lang="en-US" altLang="ja-JP"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errors”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during conversation?</a:t>
            </a:r>
          </a:p>
        </p:txBody>
      </p:sp>
    </p:spTree>
    <p:extLst>
      <p:ext uri="{BB962C8B-B14F-4D97-AF65-F5344CB8AC3E}">
        <p14:creationId xmlns:p14="http://schemas.microsoft.com/office/powerpoint/2010/main" val="53361819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5719</TotalTime>
  <Words>6451</Words>
  <Application>Microsoft Macintosh PowerPoint</Application>
  <PresentationFormat>Widescreen</PresentationFormat>
  <Paragraphs>1301</Paragraphs>
  <Slides>54</Slides>
  <Notes>52</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6" baseType="lpstr">
      <vt:lpstr>Arial</vt:lpstr>
      <vt:lpstr>Calibri</vt:lpstr>
      <vt:lpstr>Calibri Light</vt:lpstr>
      <vt:lpstr>Courier</vt:lpstr>
      <vt:lpstr>Courier New</vt:lpstr>
      <vt:lpstr>Gill Sans MT</vt:lpstr>
      <vt:lpstr>Symbol</vt:lpstr>
      <vt:lpstr>Tahoma</vt:lpstr>
      <vt:lpstr>Times New Roman</vt:lpstr>
      <vt:lpstr>Wingdings</vt:lpstr>
      <vt:lpstr>1_Office Theme</vt:lpstr>
      <vt:lpstr>Picture</vt:lpstr>
      <vt:lpstr>Transport Layer</vt:lpstr>
      <vt:lpstr>Principles of reliable data transfer </vt:lpstr>
      <vt:lpstr>Principles of reliable data transfer </vt:lpstr>
      <vt:lpstr>Principles of reliable data transfer </vt:lpstr>
      <vt:lpstr>Principles of reliable data transfer </vt:lpstr>
      <vt:lpstr>Reliable data transfer protocol (rdt): interfaces</vt:lpstr>
      <vt:lpstr>Reliable data transfer: getting started</vt:lpstr>
      <vt:lpstr>rdt1.0: reliable transfer over a reliable channel</vt:lpstr>
      <vt:lpstr>rdt2.0: channel with bit errors</vt:lpstr>
      <vt:lpstr>rdt2.0: channel with bit errors</vt:lpstr>
      <vt:lpstr>rdt2.0: FSM specifications</vt:lpstr>
      <vt:lpstr>rdt2.0: FSM specification</vt:lpstr>
      <vt:lpstr>rdt2.0: operation with no errors</vt:lpstr>
      <vt:lpstr>rdt2.0: corrupted packet scenario</vt:lpstr>
      <vt:lpstr>rdt2.0 has a fatal flaw!</vt:lpstr>
      <vt:lpstr>rdt2.1: sender, handling garbled ACK/NAKs</vt:lpstr>
      <vt:lpstr>rdt2.1: receiver, handling garbled ACK/NAKs</vt:lpstr>
      <vt:lpstr>rdt2.1: discussion</vt:lpstr>
      <vt:lpstr>rdt2.2: a NAK-free protocol</vt:lpstr>
      <vt:lpstr>rdt2.2: sender, receiver fragments</vt:lpstr>
      <vt:lpstr>rdt3.0: channels with errors and loss</vt:lpstr>
      <vt:lpstr>rdt3.0 sender</vt:lpstr>
      <vt:lpstr>rdt3.0 in action</vt:lpstr>
      <vt:lpstr>rdt3.0 in action</vt:lpstr>
      <vt:lpstr>rdt3.0: channels with errors and loss</vt:lpstr>
      <vt:lpstr>rdt3.0: channels with errors and loss</vt:lpstr>
      <vt:lpstr>rdt3.0 sender</vt:lpstr>
      <vt:lpstr>rdt3.0 sender</vt:lpstr>
      <vt:lpstr>rdt3.0 in action</vt:lpstr>
      <vt:lpstr>rdt3.0 in action</vt:lpstr>
      <vt:lpstr>Performance of rdt3.0 (stop-and-wait)</vt:lpstr>
      <vt:lpstr>rdt3.0: stop-and-wait operation</vt:lpstr>
      <vt:lpstr>rdt3.0: stop-and-wait operation</vt:lpstr>
      <vt:lpstr>rdt3.0: pipelined protocols operation</vt:lpstr>
      <vt:lpstr>Pipelining: increased utilization</vt:lpstr>
      <vt:lpstr>Go-Back-N: sender</vt:lpstr>
      <vt:lpstr>Go-Back-N: receiver</vt:lpstr>
      <vt:lpstr>Go-Back-N in action</vt:lpstr>
      <vt:lpstr>Selective repeat</vt:lpstr>
      <vt:lpstr>Selective repeat: sender, receiver windows</vt:lpstr>
      <vt:lpstr>Selective repeat: sender and receiver</vt:lpstr>
      <vt:lpstr>Selective Repeat in action</vt:lpstr>
      <vt:lpstr>Selective repeat:  a dilemma!</vt:lpstr>
      <vt:lpstr>Selective repeat:  a dilemma!</vt:lpstr>
      <vt:lpstr>Transport Layer</vt:lpstr>
      <vt:lpstr>Backup</vt:lpstr>
      <vt:lpstr>PowerPoint Presentation</vt:lpstr>
      <vt:lpstr>PowerPoint Presentation</vt:lpstr>
      <vt:lpstr>rdt protocol mechanisms:</vt:lpstr>
      <vt:lpstr>rdt2.1  sender</vt:lpstr>
      <vt:lpstr>rdt2.1  receiver</vt:lpstr>
      <vt:lpstr>rdt2.0: FSM specifications</vt:lpstr>
      <vt:lpstr>Go-Back-N: sender extended FSM</vt:lpstr>
      <vt:lpstr>Go-Back-N: receiver extended FSM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 roadmap</dc:title>
  <dc:creator>James Kurose</dc:creator>
  <cp:lastModifiedBy>James Kurose</cp:lastModifiedBy>
  <cp:revision>41</cp:revision>
  <dcterms:created xsi:type="dcterms:W3CDTF">2020-03-18T12:25:22Z</dcterms:created>
  <dcterms:modified xsi:type="dcterms:W3CDTF">2020-04-13T14:17:55Z</dcterms:modified>
</cp:coreProperties>
</file>

<file path=docProps/thumbnail.jpeg>
</file>